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57" r:id="rId3"/>
    <p:sldId id="293" r:id="rId4"/>
    <p:sldId id="278" r:id="rId5"/>
    <p:sldId id="260" r:id="rId6"/>
    <p:sldId id="261" r:id="rId7"/>
    <p:sldId id="262" r:id="rId8"/>
    <p:sldId id="258" r:id="rId9"/>
    <p:sldId id="259" r:id="rId10"/>
    <p:sldId id="264" r:id="rId11"/>
    <p:sldId id="265" r:id="rId12"/>
    <p:sldId id="271" r:id="rId13"/>
    <p:sldId id="263" r:id="rId14"/>
    <p:sldId id="266" r:id="rId15"/>
    <p:sldId id="281" r:id="rId16"/>
    <p:sldId id="272" r:id="rId17"/>
    <p:sldId id="273" r:id="rId18"/>
    <p:sldId id="274" r:id="rId19"/>
    <p:sldId id="279" r:id="rId20"/>
    <p:sldId id="280" r:id="rId21"/>
    <p:sldId id="276" r:id="rId22"/>
    <p:sldId id="275" r:id="rId23"/>
    <p:sldId id="286" r:id="rId24"/>
    <p:sldId id="282" r:id="rId25"/>
    <p:sldId id="283" r:id="rId26"/>
    <p:sldId id="284" r:id="rId27"/>
    <p:sldId id="285" r:id="rId28"/>
    <p:sldId id="288" r:id="rId29"/>
    <p:sldId id="289" r:id="rId30"/>
    <p:sldId id="290" r:id="rId31"/>
    <p:sldId id="291" r:id="rId32"/>
    <p:sldId id="292"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2" d="100"/>
          <a:sy n="72" d="100"/>
        </p:scale>
        <p:origin x="-150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noralustig:Desktop:standard%20indicators%20for%20presentat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noralustig:Dropbox:CEQ%20Summary%20Tables:CEQ%20GRAPHS&amp;TABLES%20FOR%20PRESENTATIONS:CEQ%20standard%20indicators%20for%20presentat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noralustig:Desktop:IDB%20race%20paper:RACE%20excel%20files:graphs%20for%20pp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noralustig:Desktop:IDB%20race%20paper:RACE%20excel%20files:graphs%20for%20pp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noralustig:Desktop:IDB%20race%20paper:RACE%20excel%20files:graphs%20for%20pp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noralustig:Desktop:IDB%20race%20paper:RACE%20excel%20files:recoveredExl%20Nov%2017%20Lustig_FiscalPolicy&amp;EthnoRacialDivide_CEQ%20IDB_Nov%202013%20(version%201)%20(version%20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noralustig:Desktop:IDB%20race%20paper:RACE%20excel%20files:graphs%20for%20ppt.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noralustig:Desktop:IDB%20race%20paper:RACE%20excel%20files:recoveredExl%20Nov%2017%20Lustig_FiscalPolicy&amp;EthnoRacialDivide_CEQ%20IDB_Nov%202013%20(version%201)%20(version%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82198162729658"/>
          <c:y val="0.0461942180843254"/>
          <c:w val="0.671224628171479"/>
          <c:h val="0.822325860693846"/>
        </c:manualLayout>
      </c:layout>
      <c:lineChart>
        <c:grouping val="standard"/>
        <c:varyColors val="0"/>
        <c:ser>
          <c:idx val="0"/>
          <c:order val="0"/>
          <c:tx>
            <c:strRef>
              <c:f>'Gini for ppt'!$C$11</c:f>
              <c:strCache>
                <c:ptCount val="1"/>
              </c:strCache>
            </c:strRef>
          </c:tx>
          <c:spPr>
            <a:ln w="28575" cap="rnd">
              <a:solidFill>
                <a:srgbClr val="74ACDF"/>
              </a:solidFill>
              <a:prstDash val="sysDash"/>
              <a:round/>
            </a:ln>
            <a:effectLst/>
          </c:spPr>
          <c:marker>
            <c:symbol val="none"/>
          </c:marker>
          <c:cat>
            <c:strRef>
              <c:f>'Gini for ppt'!$D$10:$H$10</c:f>
              <c:strCache>
                <c:ptCount val="5"/>
                <c:pt idx="0">
                  <c:v>Market Income</c:v>
                </c:pt>
                <c:pt idx="1">
                  <c:v>Net Market Income</c:v>
                </c:pt>
                <c:pt idx="2">
                  <c:v>Disposable Income</c:v>
                </c:pt>
                <c:pt idx="3">
                  <c:v>Post-Fiscal Income</c:v>
                </c:pt>
                <c:pt idx="4">
                  <c:v>Final Income</c:v>
                </c:pt>
              </c:strCache>
            </c:strRef>
          </c:cat>
          <c:val>
            <c:numRef>
              <c:f>'Gini for ppt'!$D$11:$H$11</c:f>
              <c:numCache>
                <c:formatCode>General</c:formatCode>
                <c:ptCount val="5"/>
              </c:numCache>
            </c:numRef>
          </c:val>
          <c:smooth val="0"/>
        </c:ser>
        <c:ser>
          <c:idx val="1"/>
          <c:order val="1"/>
          <c:tx>
            <c:strRef>
              <c:f>'Gini for ppt'!$C$12</c:f>
              <c:strCache>
                <c:ptCount val="1"/>
                <c:pt idx="0">
                  <c:v>Bolivia</c:v>
                </c:pt>
              </c:strCache>
            </c:strRef>
          </c:tx>
          <c:spPr>
            <a:ln w="28575" cap="rnd">
              <a:solidFill>
                <a:srgbClr val="11C1FD"/>
              </a:solidFill>
              <a:prstDash val="lgDashDot"/>
              <a:round/>
            </a:ln>
            <a:effectLst/>
          </c:spPr>
          <c:marker>
            <c:symbol val="none"/>
          </c:marker>
          <c:cat>
            <c:strRef>
              <c:f>'Gini for ppt'!$D$10:$H$10</c:f>
              <c:strCache>
                <c:ptCount val="5"/>
                <c:pt idx="0">
                  <c:v>Market Income</c:v>
                </c:pt>
                <c:pt idx="1">
                  <c:v>Net Market Income</c:v>
                </c:pt>
                <c:pt idx="2">
                  <c:v>Disposable Income</c:v>
                </c:pt>
                <c:pt idx="3">
                  <c:v>Post-Fiscal Income</c:v>
                </c:pt>
                <c:pt idx="4">
                  <c:v>Final Income</c:v>
                </c:pt>
              </c:strCache>
            </c:strRef>
          </c:cat>
          <c:val>
            <c:numRef>
              <c:f>'Gini for ppt'!$D$12:$H$12</c:f>
              <c:numCache>
                <c:formatCode>0.00</c:formatCode>
                <c:ptCount val="5"/>
                <c:pt idx="0">
                  <c:v>0.503</c:v>
                </c:pt>
                <c:pt idx="1">
                  <c:v>0.503</c:v>
                </c:pt>
                <c:pt idx="2">
                  <c:v>0.493</c:v>
                </c:pt>
                <c:pt idx="3">
                  <c:v>0.5028</c:v>
                </c:pt>
                <c:pt idx="4">
                  <c:v>0.446</c:v>
                </c:pt>
              </c:numCache>
            </c:numRef>
          </c:val>
          <c:smooth val="0"/>
        </c:ser>
        <c:ser>
          <c:idx val="2"/>
          <c:order val="2"/>
          <c:tx>
            <c:strRef>
              <c:f>'Gini for ppt'!$C$13</c:f>
              <c:strCache>
                <c:ptCount val="1"/>
                <c:pt idx="0">
                  <c:v>Brazil</c:v>
                </c:pt>
              </c:strCache>
            </c:strRef>
          </c:tx>
          <c:spPr>
            <a:ln w="28575" cap="rnd">
              <a:solidFill>
                <a:srgbClr val="006C00"/>
              </a:solidFill>
              <a:round/>
            </a:ln>
            <a:effectLst/>
          </c:spPr>
          <c:marker>
            <c:symbol val="none"/>
          </c:marker>
          <c:cat>
            <c:strRef>
              <c:f>'Gini for ppt'!$D$10:$H$10</c:f>
              <c:strCache>
                <c:ptCount val="5"/>
                <c:pt idx="0">
                  <c:v>Market Income</c:v>
                </c:pt>
                <c:pt idx="1">
                  <c:v>Net Market Income</c:v>
                </c:pt>
                <c:pt idx="2">
                  <c:v>Disposable Income</c:v>
                </c:pt>
                <c:pt idx="3">
                  <c:v>Post-Fiscal Income</c:v>
                </c:pt>
                <c:pt idx="4">
                  <c:v>Final Income</c:v>
                </c:pt>
              </c:strCache>
            </c:strRef>
          </c:cat>
          <c:val>
            <c:numRef>
              <c:f>'Gini for ppt'!$D$13:$H$13</c:f>
              <c:numCache>
                <c:formatCode>0.00</c:formatCode>
                <c:ptCount val="5"/>
                <c:pt idx="0">
                  <c:v>0.5788</c:v>
                </c:pt>
                <c:pt idx="1">
                  <c:v>0.5648</c:v>
                </c:pt>
                <c:pt idx="2">
                  <c:v>0.5438</c:v>
                </c:pt>
                <c:pt idx="3">
                  <c:v>0.5455</c:v>
                </c:pt>
                <c:pt idx="4">
                  <c:v>0.439</c:v>
                </c:pt>
              </c:numCache>
            </c:numRef>
          </c:val>
          <c:smooth val="0"/>
        </c:ser>
        <c:ser>
          <c:idx val="3"/>
          <c:order val="3"/>
          <c:tx>
            <c:strRef>
              <c:f>'Gini for ppt'!$C$14</c:f>
              <c:strCache>
                <c:ptCount val="1"/>
                <c:pt idx="0">
                  <c:v>Chile</c:v>
                </c:pt>
              </c:strCache>
            </c:strRef>
          </c:tx>
          <c:spPr>
            <a:ln w="28575" cap="rnd">
              <a:solidFill>
                <a:srgbClr val="FE0000"/>
              </a:solidFill>
              <a:round/>
            </a:ln>
            <a:effectLst/>
          </c:spPr>
          <c:marker>
            <c:symbol val="none"/>
          </c:marker>
          <c:cat>
            <c:strRef>
              <c:f>'Gini for ppt'!$D$10:$H$10</c:f>
              <c:strCache>
                <c:ptCount val="5"/>
                <c:pt idx="0">
                  <c:v>Market Income</c:v>
                </c:pt>
                <c:pt idx="1">
                  <c:v>Net Market Income</c:v>
                </c:pt>
                <c:pt idx="2">
                  <c:v>Disposable Income</c:v>
                </c:pt>
                <c:pt idx="3">
                  <c:v>Post-Fiscal Income</c:v>
                </c:pt>
                <c:pt idx="4">
                  <c:v>Final Income</c:v>
                </c:pt>
              </c:strCache>
            </c:strRef>
          </c:cat>
          <c:val>
            <c:numRef>
              <c:f>'Gini for ppt'!$D$14:$H$14</c:f>
              <c:numCache>
                <c:formatCode>0.00</c:formatCode>
                <c:ptCount val="5"/>
                <c:pt idx="0">
                  <c:v>0.564</c:v>
                </c:pt>
                <c:pt idx="1">
                  <c:v>0.546</c:v>
                </c:pt>
                <c:pt idx="2">
                  <c:v>0.526</c:v>
                </c:pt>
                <c:pt idx="3">
                  <c:v>0.525</c:v>
                </c:pt>
                <c:pt idx="4">
                  <c:v>0.438</c:v>
                </c:pt>
              </c:numCache>
            </c:numRef>
          </c:val>
          <c:smooth val="0"/>
        </c:ser>
        <c:ser>
          <c:idx val="4"/>
          <c:order val="4"/>
          <c:tx>
            <c:strRef>
              <c:f>'Gini for ppt'!$C$15</c:f>
              <c:strCache>
                <c:ptCount val="1"/>
                <c:pt idx="0">
                  <c:v>Colombia</c:v>
                </c:pt>
              </c:strCache>
            </c:strRef>
          </c:tx>
          <c:spPr>
            <a:ln w="28575" cap="rnd">
              <a:solidFill>
                <a:srgbClr val="FDF50E"/>
              </a:solidFill>
              <a:round/>
            </a:ln>
            <a:effectLst/>
          </c:spPr>
          <c:marker>
            <c:symbol val="none"/>
          </c:marker>
          <c:cat>
            <c:strRef>
              <c:f>'Gini for ppt'!$D$10:$H$10</c:f>
              <c:strCache>
                <c:ptCount val="5"/>
                <c:pt idx="0">
                  <c:v>Market Income</c:v>
                </c:pt>
                <c:pt idx="1">
                  <c:v>Net Market Income</c:v>
                </c:pt>
                <c:pt idx="2">
                  <c:v>Disposable Income</c:v>
                </c:pt>
                <c:pt idx="3">
                  <c:v>Post-Fiscal Income</c:v>
                </c:pt>
                <c:pt idx="4">
                  <c:v>Final Income</c:v>
                </c:pt>
              </c:strCache>
            </c:strRef>
          </c:cat>
          <c:val>
            <c:numRef>
              <c:f>'Gini for ppt'!$D$15:$H$15</c:f>
              <c:numCache>
                <c:formatCode>0.00</c:formatCode>
                <c:ptCount val="5"/>
                <c:pt idx="0">
                  <c:v>0.575</c:v>
                </c:pt>
                <c:pt idx="1">
                  <c:v>0.574</c:v>
                </c:pt>
                <c:pt idx="2">
                  <c:v>0.568</c:v>
                </c:pt>
                <c:pt idx="3">
                  <c:v>0.569</c:v>
                </c:pt>
                <c:pt idx="4">
                  <c:v>0.535</c:v>
                </c:pt>
              </c:numCache>
            </c:numRef>
          </c:val>
          <c:smooth val="0"/>
        </c:ser>
        <c:ser>
          <c:idx val="5"/>
          <c:order val="5"/>
          <c:tx>
            <c:strRef>
              <c:f>'Gini for ppt'!$C$16</c:f>
              <c:strCache>
                <c:ptCount val="1"/>
                <c:pt idx="0">
                  <c:v>Costa Rica</c:v>
                </c:pt>
              </c:strCache>
            </c:strRef>
          </c:tx>
          <c:spPr>
            <a:ln w="28575" cap="rnd">
              <a:solidFill>
                <a:srgbClr val="180094"/>
              </a:solidFill>
              <a:prstDash val="lgDash"/>
              <a:round/>
            </a:ln>
            <a:effectLst/>
          </c:spPr>
          <c:marker>
            <c:symbol val="none"/>
          </c:marker>
          <c:cat>
            <c:strRef>
              <c:f>'Gini for ppt'!$D$10:$H$10</c:f>
              <c:strCache>
                <c:ptCount val="5"/>
                <c:pt idx="0">
                  <c:v>Market Income</c:v>
                </c:pt>
                <c:pt idx="1">
                  <c:v>Net Market Income</c:v>
                </c:pt>
                <c:pt idx="2">
                  <c:v>Disposable Income</c:v>
                </c:pt>
                <c:pt idx="3">
                  <c:v>Post-Fiscal Income</c:v>
                </c:pt>
                <c:pt idx="4">
                  <c:v>Final Income</c:v>
                </c:pt>
              </c:strCache>
            </c:strRef>
          </c:cat>
          <c:val>
            <c:numRef>
              <c:f>'Gini for ppt'!$D$16:$H$16</c:f>
              <c:numCache>
                <c:formatCode>0.00</c:formatCode>
                <c:ptCount val="5"/>
                <c:pt idx="0">
                  <c:v>0.508</c:v>
                </c:pt>
                <c:pt idx="1">
                  <c:v>0.5</c:v>
                </c:pt>
                <c:pt idx="2">
                  <c:v>0.489</c:v>
                </c:pt>
                <c:pt idx="3">
                  <c:v>0.486</c:v>
                </c:pt>
                <c:pt idx="4">
                  <c:v>0.402</c:v>
                </c:pt>
              </c:numCache>
            </c:numRef>
          </c:val>
          <c:smooth val="0"/>
        </c:ser>
        <c:ser>
          <c:idx val="6"/>
          <c:order val="6"/>
          <c:tx>
            <c:strRef>
              <c:f>'Gini for ppt'!$C$17</c:f>
              <c:strCache>
                <c:ptCount val="1"/>
                <c:pt idx="0">
                  <c:v>Guatemala</c:v>
                </c:pt>
              </c:strCache>
            </c:strRef>
          </c:tx>
          <c:spPr>
            <a:ln w="28575" cap="rnd">
              <a:solidFill>
                <a:srgbClr val="660066"/>
              </a:solidFill>
              <a:prstDash val="lgDashDot"/>
              <a:round/>
            </a:ln>
            <a:effectLst/>
          </c:spPr>
          <c:marker>
            <c:symbol val="none"/>
          </c:marker>
          <c:cat>
            <c:strRef>
              <c:f>'Gini for ppt'!$D$10:$H$10</c:f>
              <c:strCache>
                <c:ptCount val="5"/>
                <c:pt idx="0">
                  <c:v>Market Income</c:v>
                </c:pt>
                <c:pt idx="1">
                  <c:v>Net Market Income</c:v>
                </c:pt>
                <c:pt idx="2">
                  <c:v>Disposable Income</c:v>
                </c:pt>
                <c:pt idx="3">
                  <c:v>Post-Fiscal Income</c:v>
                </c:pt>
                <c:pt idx="4">
                  <c:v>Final Income</c:v>
                </c:pt>
              </c:strCache>
            </c:strRef>
          </c:cat>
          <c:val>
            <c:numRef>
              <c:f>'Gini for ppt'!$D$17:$H$17</c:f>
              <c:numCache>
                <c:formatCode>0.00</c:formatCode>
                <c:ptCount val="5"/>
                <c:pt idx="0">
                  <c:v>0.549</c:v>
                </c:pt>
                <c:pt idx="1">
                  <c:v>0.55</c:v>
                </c:pt>
                <c:pt idx="2">
                  <c:v>0.545</c:v>
                </c:pt>
                <c:pt idx="3">
                  <c:v>0.55</c:v>
                </c:pt>
                <c:pt idx="4">
                  <c:v>0.526</c:v>
                </c:pt>
              </c:numCache>
            </c:numRef>
          </c:val>
          <c:smooth val="0"/>
        </c:ser>
        <c:ser>
          <c:idx val="7"/>
          <c:order val="7"/>
          <c:tx>
            <c:strRef>
              <c:f>'Gini for ppt'!$C$18</c:f>
              <c:strCache>
                <c:ptCount val="1"/>
                <c:pt idx="0">
                  <c:v>Mexico</c:v>
                </c:pt>
              </c:strCache>
            </c:strRef>
          </c:tx>
          <c:spPr>
            <a:ln w="38100" cap="rnd">
              <a:solidFill>
                <a:srgbClr val="319C00"/>
              </a:solidFill>
              <a:prstDash val="dashDot"/>
              <a:round/>
            </a:ln>
            <a:effectLst/>
          </c:spPr>
          <c:marker>
            <c:symbol val="none"/>
          </c:marker>
          <c:cat>
            <c:strRef>
              <c:f>'Gini for ppt'!$D$10:$H$10</c:f>
              <c:strCache>
                <c:ptCount val="5"/>
                <c:pt idx="0">
                  <c:v>Market Income</c:v>
                </c:pt>
                <c:pt idx="1">
                  <c:v>Net Market Income</c:v>
                </c:pt>
                <c:pt idx="2">
                  <c:v>Disposable Income</c:v>
                </c:pt>
                <c:pt idx="3">
                  <c:v>Post-Fiscal Income</c:v>
                </c:pt>
                <c:pt idx="4">
                  <c:v>Final Income</c:v>
                </c:pt>
              </c:strCache>
            </c:strRef>
          </c:cat>
          <c:val>
            <c:numRef>
              <c:f>'Gini for ppt'!$D$18:$H$18</c:f>
              <c:numCache>
                <c:formatCode>0.00</c:formatCode>
                <c:ptCount val="5"/>
                <c:pt idx="0">
                  <c:v>0.51067918</c:v>
                </c:pt>
                <c:pt idx="1">
                  <c:v>0.49749897</c:v>
                </c:pt>
                <c:pt idx="2">
                  <c:v>0.48764237</c:v>
                </c:pt>
                <c:pt idx="3">
                  <c:v>0.48088023</c:v>
                </c:pt>
                <c:pt idx="4">
                  <c:v>0.42938942</c:v>
                </c:pt>
              </c:numCache>
            </c:numRef>
          </c:val>
          <c:smooth val="0"/>
        </c:ser>
        <c:ser>
          <c:idx val="8"/>
          <c:order val="8"/>
          <c:tx>
            <c:strRef>
              <c:f>'Gini for ppt'!$C$19</c:f>
              <c:strCache>
                <c:ptCount val="1"/>
                <c:pt idx="0">
                  <c:v>Paraguay</c:v>
                </c:pt>
              </c:strCache>
            </c:strRef>
          </c:tx>
          <c:spPr>
            <a:ln w="28575" cap="rnd">
              <a:solidFill>
                <a:srgbClr val="DE310F"/>
              </a:solidFill>
              <a:prstDash val="dash"/>
              <a:round/>
            </a:ln>
            <a:effectLst/>
          </c:spPr>
          <c:marker>
            <c:symbol val="none"/>
          </c:marker>
          <c:cat>
            <c:strRef>
              <c:f>'Gini for ppt'!$D$10:$H$10</c:f>
              <c:strCache>
                <c:ptCount val="5"/>
                <c:pt idx="0">
                  <c:v>Market Income</c:v>
                </c:pt>
                <c:pt idx="1">
                  <c:v>Net Market Income</c:v>
                </c:pt>
                <c:pt idx="2">
                  <c:v>Disposable Income</c:v>
                </c:pt>
                <c:pt idx="3">
                  <c:v>Post-Fiscal Income</c:v>
                </c:pt>
                <c:pt idx="4">
                  <c:v>Final Income</c:v>
                </c:pt>
              </c:strCache>
            </c:strRef>
          </c:cat>
          <c:val>
            <c:numRef>
              <c:f>'Gini for ppt'!$D$19:$H$19</c:f>
              <c:numCache>
                <c:formatCode>0.00</c:formatCode>
                <c:ptCount val="5"/>
                <c:pt idx="0">
                  <c:v>0.50022233</c:v>
                </c:pt>
                <c:pt idx="1">
                  <c:v>0.49902994</c:v>
                </c:pt>
                <c:pt idx="2">
                  <c:v>0.49538585</c:v>
                </c:pt>
                <c:pt idx="3">
                  <c:v>0.50201117</c:v>
                </c:pt>
                <c:pt idx="4">
                  <c:v>0.47961929</c:v>
                </c:pt>
              </c:numCache>
            </c:numRef>
          </c:val>
          <c:smooth val="0"/>
        </c:ser>
        <c:ser>
          <c:idx val="9"/>
          <c:order val="9"/>
          <c:tx>
            <c:strRef>
              <c:f>'Gini for ppt'!$C$20</c:f>
              <c:strCache>
                <c:ptCount val="1"/>
                <c:pt idx="0">
                  <c:v>Peru</c:v>
                </c:pt>
              </c:strCache>
            </c:strRef>
          </c:tx>
          <c:spPr>
            <a:ln w="28575" cap="rnd">
              <a:solidFill>
                <a:srgbClr val="D91023"/>
              </a:solidFill>
              <a:prstDash val="sysDot"/>
              <a:round/>
            </a:ln>
            <a:effectLst/>
          </c:spPr>
          <c:marker>
            <c:symbol val="none"/>
          </c:marker>
          <c:cat>
            <c:strRef>
              <c:f>'Gini for ppt'!$D$10:$H$10</c:f>
              <c:strCache>
                <c:ptCount val="5"/>
                <c:pt idx="0">
                  <c:v>Market Income</c:v>
                </c:pt>
                <c:pt idx="1">
                  <c:v>Net Market Income</c:v>
                </c:pt>
                <c:pt idx="2">
                  <c:v>Disposable Income</c:v>
                </c:pt>
                <c:pt idx="3">
                  <c:v>Post-Fiscal Income</c:v>
                </c:pt>
                <c:pt idx="4">
                  <c:v>Final Income</c:v>
                </c:pt>
              </c:strCache>
            </c:strRef>
          </c:cat>
          <c:val>
            <c:numRef>
              <c:f>'Gini for ppt'!$D$20:$H$20</c:f>
              <c:numCache>
                <c:formatCode>0.00</c:formatCode>
                <c:ptCount val="5"/>
                <c:pt idx="0">
                  <c:v>0.5039</c:v>
                </c:pt>
                <c:pt idx="1">
                  <c:v>0.4981</c:v>
                </c:pt>
                <c:pt idx="2">
                  <c:v>0.4937</c:v>
                </c:pt>
                <c:pt idx="3">
                  <c:v>0.4921</c:v>
                </c:pt>
                <c:pt idx="4">
                  <c:v>0.465705</c:v>
                </c:pt>
              </c:numCache>
            </c:numRef>
          </c:val>
          <c:smooth val="0"/>
        </c:ser>
        <c:ser>
          <c:idx val="10"/>
          <c:order val="10"/>
          <c:tx>
            <c:strRef>
              <c:f>'Gini for ppt'!$C$21</c:f>
              <c:strCache>
                <c:ptCount val="1"/>
                <c:pt idx="0">
                  <c:v>Uruguay</c:v>
                </c:pt>
              </c:strCache>
            </c:strRef>
          </c:tx>
          <c:spPr>
            <a:ln w="28575" cap="rnd">
              <a:solidFill>
                <a:schemeClr val="tx1"/>
              </a:solidFill>
              <a:prstDash val="dashDot"/>
              <a:round/>
            </a:ln>
            <a:effectLst/>
          </c:spPr>
          <c:marker>
            <c:symbol val="none"/>
          </c:marker>
          <c:cat>
            <c:strRef>
              <c:f>'Gini for ppt'!$D$10:$H$10</c:f>
              <c:strCache>
                <c:ptCount val="5"/>
                <c:pt idx="0">
                  <c:v>Market Income</c:v>
                </c:pt>
                <c:pt idx="1">
                  <c:v>Net Market Income</c:v>
                </c:pt>
                <c:pt idx="2">
                  <c:v>Disposable Income</c:v>
                </c:pt>
                <c:pt idx="3">
                  <c:v>Post-Fiscal Income</c:v>
                </c:pt>
                <c:pt idx="4">
                  <c:v>Final Income</c:v>
                </c:pt>
              </c:strCache>
            </c:strRef>
          </c:cat>
          <c:val>
            <c:numRef>
              <c:f>'Gini for ppt'!$D$21:$H$21</c:f>
              <c:numCache>
                <c:formatCode>0.00</c:formatCode>
                <c:ptCount val="5"/>
                <c:pt idx="0">
                  <c:v>0.49199432</c:v>
                </c:pt>
                <c:pt idx="1">
                  <c:v>0.47798602</c:v>
                </c:pt>
                <c:pt idx="2">
                  <c:v>0.45699601</c:v>
                </c:pt>
                <c:pt idx="3">
                  <c:v>0.45896706</c:v>
                </c:pt>
                <c:pt idx="4">
                  <c:v>0.39263057</c:v>
                </c:pt>
              </c:numCache>
            </c:numRef>
          </c:val>
          <c:smooth val="0"/>
        </c:ser>
        <c:dLbls>
          <c:showLegendKey val="0"/>
          <c:showVal val="0"/>
          <c:showCatName val="0"/>
          <c:showSerName val="0"/>
          <c:showPercent val="0"/>
          <c:showBubbleSize val="0"/>
        </c:dLbls>
        <c:marker val="1"/>
        <c:smooth val="0"/>
        <c:axId val="2144503768"/>
        <c:axId val="2144507176"/>
      </c:lineChart>
      <c:catAx>
        <c:axId val="2144503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144507176"/>
        <c:crosses val="autoZero"/>
        <c:auto val="1"/>
        <c:lblAlgn val="ctr"/>
        <c:lblOffset val="100"/>
        <c:noMultiLvlLbl val="0"/>
      </c:catAx>
      <c:valAx>
        <c:axId val="2144507176"/>
        <c:scaling>
          <c:orientation val="minMax"/>
          <c:min val="0.39"/>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144503768"/>
        <c:crosses val="autoZero"/>
        <c:crossBetween val="between"/>
      </c:valAx>
      <c:spPr>
        <a:noFill/>
        <a:ln>
          <a:noFill/>
        </a:ln>
        <a:effectLst/>
      </c:spPr>
    </c:plotArea>
    <c:legend>
      <c:legendPos val="b"/>
      <c:layout>
        <c:manualLayout>
          <c:xMode val="edge"/>
          <c:yMode val="edge"/>
          <c:x val="0.741166229221347"/>
          <c:y val="0.159101881232251"/>
          <c:w val="0.256556430446194"/>
          <c:h val="0.6487284922718"/>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Poverty Rate at $4 PPP/day for Each Income Concept </a:t>
            </a:r>
          </a:p>
          <a:p>
            <a:pPr>
              <a:defRPr sz="1400"/>
            </a:pPr>
            <a:r>
              <a:rPr lang="en-US" sz="1400"/>
              <a:t>(Pensions included in Market Income)</a:t>
            </a:r>
          </a:p>
        </c:rich>
      </c:tx>
      <c:layout/>
      <c:overlay val="0"/>
    </c:title>
    <c:autoTitleDeleted val="0"/>
    <c:plotArea>
      <c:layout/>
      <c:lineChart>
        <c:grouping val="standard"/>
        <c:varyColors val="0"/>
        <c:ser>
          <c:idx val="0"/>
          <c:order val="0"/>
          <c:tx>
            <c:v>Argentina (2009)</c:v>
          </c:tx>
          <c:marker>
            <c:symbol val="none"/>
          </c:marker>
          <c:cat>
            <c:strRef>
              <c:f>'Poverty$4PPP'!$D$10:$G$10</c:f>
              <c:strCache>
                <c:ptCount val="4"/>
                <c:pt idx="0">
                  <c:v>Market Income</c:v>
                </c:pt>
                <c:pt idx="1">
                  <c:v>Net Market Income</c:v>
                </c:pt>
                <c:pt idx="2">
                  <c:v>Disposable Income</c:v>
                </c:pt>
                <c:pt idx="3">
                  <c:v>Post-Fiscal Income</c:v>
                </c:pt>
              </c:strCache>
            </c:strRef>
          </c:cat>
          <c:val>
            <c:numRef>
              <c:f>('Poverty$4PPP'!$H$11,'Poverty$4PPP'!$E$11:$F$11)</c:f>
              <c:numCache>
                <c:formatCode>0.0%</c:formatCode>
                <c:ptCount val="3"/>
                <c:pt idx="1">
                  <c:v>0.219</c:v>
                </c:pt>
                <c:pt idx="2">
                  <c:v>0.144</c:v>
                </c:pt>
              </c:numCache>
            </c:numRef>
          </c:val>
          <c:smooth val="0"/>
        </c:ser>
        <c:ser>
          <c:idx val="1"/>
          <c:order val="1"/>
          <c:tx>
            <c:v>Bolivia (2009)</c:v>
          </c:tx>
          <c:marker>
            <c:symbol val="none"/>
          </c:marker>
          <c:cat>
            <c:strRef>
              <c:f>'Poverty$4PPP'!$D$10:$G$10</c:f>
              <c:strCache>
                <c:ptCount val="4"/>
                <c:pt idx="0">
                  <c:v>Market Income</c:v>
                </c:pt>
                <c:pt idx="1">
                  <c:v>Net Market Income</c:v>
                </c:pt>
                <c:pt idx="2">
                  <c:v>Disposable Income</c:v>
                </c:pt>
                <c:pt idx="3">
                  <c:v>Post-Fiscal Income</c:v>
                </c:pt>
              </c:strCache>
            </c:strRef>
          </c:cat>
          <c:val>
            <c:numRef>
              <c:f>'Poverty$4PPP'!$D$12:$G$12</c:f>
              <c:numCache>
                <c:formatCode>0.0%</c:formatCode>
                <c:ptCount val="4"/>
                <c:pt idx="0">
                  <c:v>0.32488</c:v>
                </c:pt>
                <c:pt idx="1">
                  <c:v>0.32488</c:v>
                </c:pt>
                <c:pt idx="2">
                  <c:v>0.30656</c:v>
                </c:pt>
                <c:pt idx="3">
                  <c:v>0.33926</c:v>
                </c:pt>
              </c:numCache>
            </c:numRef>
          </c:val>
          <c:smooth val="0"/>
        </c:ser>
        <c:ser>
          <c:idx val="2"/>
          <c:order val="2"/>
          <c:tx>
            <c:strRef>
              <c:f>'Poverty$4PPP'!$C$13</c:f>
              <c:strCache>
                <c:ptCount val="1"/>
                <c:pt idx="0">
                  <c:v>Brazil (2009)</c:v>
                </c:pt>
              </c:strCache>
            </c:strRef>
          </c:tx>
          <c:marker>
            <c:symbol val="none"/>
          </c:marker>
          <c:cat>
            <c:strRef>
              <c:f>'Poverty$4PPP'!$D$10:$G$10</c:f>
              <c:strCache>
                <c:ptCount val="4"/>
                <c:pt idx="0">
                  <c:v>Market Income</c:v>
                </c:pt>
                <c:pt idx="1">
                  <c:v>Net Market Income</c:v>
                </c:pt>
                <c:pt idx="2">
                  <c:v>Disposable Income</c:v>
                </c:pt>
                <c:pt idx="3">
                  <c:v>Post-Fiscal Income</c:v>
                </c:pt>
              </c:strCache>
            </c:strRef>
          </c:cat>
          <c:val>
            <c:numRef>
              <c:f>'Poverty$4PPP'!$D$13:$G$13</c:f>
              <c:numCache>
                <c:formatCode>0.0%</c:formatCode>
                <c:ptCount val="4"/>
                <c:pt idx="0">
                  <c:v>0.262</c:v>
                </c:pt>
                <c:pt idx="1">
                  <c:v>0.272</c:v>
                </c:pt>
                <c:pt idx="2">
                  <c:v>0.2322</c:v>
                </c:pt>
                <c:pt idx="3">
                  <c:v>0.3096</c:v>
                </c:pt>
              </c:numCache>
            </c:numRef>
          </c:val>
          <c:smooth val="0"/>
        </c:ser>
        <c:ser>
          <c:idx val="8"/>
          <c:order val="3"/>
          <c:tx>
            <c:strRef>
              <c:f>'Poverty$4PPP'!$C$14</c:f>
              <c:strCache>
                <c:ptCount val="1"/>
                <c:pt idx="0">
                  <c:v>Mexico (2010)</c:v>
                </c:pt>
              </c:strCache>
            </c:strRef>
          </c:tx>
          <c:marker>
            <c:symbol val="none"/>
          </c:marker>
          <c:cat>
            <c:strRef>
              <c:f>'Poverty$4PPP'!$D$10:$G$10</c:f>
              <c:strCache>
                <c:ptCount val="4"/>
                <c:pt idx="0">
                  <c:v>Market Income</c:v>
                </c:pt>
                <c:pt idx="1">
                  <c:v>Net Market Income</c:v>
                </c:pt>
                <c:pt idx="2">
                  <c:v>Disposable Income</c:v>
                </c:pt>
                <c:pt idx="3">
                  <c:v>Post-Fiscal Income</c:v>
                </c:pt>
              </c:strCache>
            </c:strRef>
          </c:cat>
          <c:val>
            <c:numRef>
              <c:f>'Poverty$4PPP'!$D$14:$G$14</c:f>
              <c:numCache>
                <c:formatCode>0.0%</c:formatCode>
                <c:ptCount val="4"/>
                <c:pt idx="0">
                  <c:v>0.2468308</c:v>
                </c:pt>
                <c:pt idx="1">
                  <c:v>0.249016</c:v>
                </c:pt>
                <c:pt idx="2">
                  <c:v>0.2314823</c:v>
                </c:pt>
                <c:pt idx="3">
                  <c:v>0.2382034</c:v>
                </c:pt>
              </c:numCache>
            </c:numRef>
          </c:val>
          <c:smooth val="0"/>
        </c:ser>
        <c:ser>
          <c:idx val="10"/>
          <c:order val="4"/>
          <c:tx>
            <c:strRef>
              <c:f>'Poverty$4PPP'!$C$15</c:f>
              <c:strCache>
                <c:ptCount val="1"/>
                <c:pt idx="0">
                  <c:v>Peru (2009)</c:v>
                </c:pt>
              </c:strCache>
            </c:strRef>
          </c:tx>
          <c:marker>
            <c:symbol val="none"/>
          </c:marker>
          <c:cat>
            <c:strRef>
              <c:f>'Poverty$4PPP'!$D$10:$G$10</c:f>
              <c:strCache>
                <c:ptCount val="4"/>
                <c:pt idx="0">
                  <c:v>Market Income</c:v>
                </c:pt>
                <c:pt idx="1">
                  <c:v>Net Market Income</c:v>
                </c:pt>
                <c:pt idx="2">
                  <c:v>Disposable Income</c:v>
                </c:pt>
                <c:pt idx="3">
                  <c:v>Post-Fiscal Income</c:v>
                </c:pt>
              </c:strCache>
            </c:strRef>
          </c:cat>
          <c:val>
            <c:numRef>
              <c:f>'Poverty$4PPP'!$D$15:$G$15</c:f>
              <c:numCache>
                <c:formatCode>0.0%</c:formatCode>
                <c:ptCount val="4"/>
                <c:pt idx="0">
                  <c:v>0.2857</c:v>
                </c:pt>
                <c:pt idx="1">
                  <c:v>0.2857</c:v>
                </c:pt>
                <c:pt idx="2">
                  <c:v>0.278</c:v>
                </c:pt>
                <c:pt idx="3">
                  <c:v>0.2869</c:v>
                </c:pt>
              </c:numCache>
            </c:numRef>
          </c:val>
          <c:smooth val="0"/>
        </c:ser>
        <c:ser>
          <c:idx val="11"/>
          <c:order val="5"/>
          <c:tx>
            <c:strRef>
              <c:f>'Poverty$4PPP'!$C$16</c:f>
              <c:strCache>
                <c:ptCount val="1"/>
                <c:pt idx="0">
                  <c:v>Uruguay (2009)</c:v>
                </c:pt>
              </c:strCache>
            </c:strRef>
          </c:tx>
          <c:marker>
            <c:symbol val="none"/>
          </c:marker>
          <c:cat>
            <c:strRef>
              <c:f>'Poverty$4PPP'!$D$10:$G$10</c:f>
              <c:strCache>
                <c:ptCount val="4"/>
                <c:pt idx="0">
                  <c:v>Market Income</c:v>
                </c:pt>
                <c:pt idx="1">
                  <c:v>Net Market Income</c:v>
                </c:pt>
                <c:pt idx="2">
                  <c:v>Disposable Income</c:v>
                </c:pt>
                <c:pt idx="3">
                  <c:v>Post-Fiscal Income</c:v>
                </c:pt>
              </c:strCache>
            </c:strRef>
          </c:cat>
          <c:val>
            <c:numRef>
              <c:f>'Poverty$4PPP'!$D$16:$G$16</c:f>
              <c:numCache>
                <c:formatCode>0.0%</c:formatCode>
                <c:ptCount val="4"/>
                <c:pt idx="0">
                  <c:v>0.1156513654</c:v>
                </c:pt>
                <c:pt idx="1">
                  <c:v>0.1171716783</c:v>
                </c:pt>
                <c:pt idx="2">
                  <c:v>0.0670266449</c:v>
                </c:pt>
                <c:pt idx="3">
                  <c:v>0.0887322485</c:v>
                </c:pt>
              </c:numCache>
            </c:numRef>
          </c:val>
          <c:smooth val="0"/>
        </c:ser>
        <c:dLbls>
          <c:showLegendKey val="0"/>
          <c:showVal val="0"/>
          <c:showCatName val="0"/>
          <c:showSerName val="0"/>
          <c:showPercent val="0"/>
          <c:showBubbleSize val="0"/>
        </c:dLbls>
        <c:marker val="1"/>
        <c:smooth val="0"/>
        <c:axId val="2145482200"/>
        <c:axId val="-2137286536"/>
      </c:lineChart>
      <c:catAx>
        <c:axId val="2145482200"/>
        <c:scaling>
          <c:orientation val="minMax"/>
        </c:scaling>
        <c:delete val="0"/>
        <c:axPos val="b"/>
        <c:numFmt formatCode="General" sourceLinked="0"/>
        <c:majorTickMark val="out"/>
        <c:minorTickMark val="none"/>
        <c:tickLblPos val="low"/>
        <c:txPr>
          <a:bodyPr rot="0" vert="horz"/>
          <a:lstStyle/>
          <a:p>
            <a:pPr>
              <a:defRPr/>
            </a:pPr>
            <a:endParaRPr lang="en-US"/>
          </a:p>
        </c:txPr>
        <c:crossAx val="-2137286536"/>
        <c:crosses val="autoZero"/>
        <c:auto val="0"/>
        <c:lblAlgn val="l"/>
        <c:lblOffset val="100"/>
        <c:noMultiLvlLbl val="0"/>
      </c:catAx>
      <c:valAx>
        <c:axId val="-2137286536"/>
        <c:scaling>
          <c:orientation val="minMax"/>
          <c:min val="0.0"/>
        </c:scaling>
        <c:delete val="0"/>
        <c:axPos val="l"/>
        <c:majorGridlines/>
        <c:numFmt formatCode="0.0%" sourceLinked="0"/>
        <c:majorTickMark val="out"/>
        <c:minorTickMark val="none"/>
        <c:tickLblPos val="nextTo"/>
        <c:crossAx val="2145482200"/>
        <c:crosses val="autoZero"/>
        <c:crossBetween val="between"/>
      </c:valAx>
    </c:plotArea>
    <c:legend>
      <c:legendPos val="r"/>
      <c:layout/>
      <c:overlay val="0"/>
    </c:legend>
    <c:plotVisOnly val="1"/>
    <c:dispBlanksAs val="gap"/>
    <c:showDLblsOverMax val="0"/>
  </c:chart>
  <c:txPr>
    <a:bodyPr/>
    <a:lstStyle/>
    <a:p>
      <a:pPr>
        <a:defRPr>
          <a:latin typeface="Garamond"/>
          <a:cs typeface="Garamond"/>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'pov &amp; ineq'!$C$6:$D$6</c:f>
              <c:strCache>
                <c:ptCount val="1"/>
                <c:pt idx="0">
                  <c:v>Boliva Non-Indigenous</c:v>
                </c:pt>
              </c:strCache>
            </c:strRef>
          </c:tx>
          <c:spPr>
            <a:ln>
              <a:solidFill>
                <a:schemeClr val="tx1"/>
              </a:solidFill>
              <a:prstDash val="sysDash"/>
            </a:ln>
          </c:spPr>
          <c:marker>
            <c:symbol val="none"/>
          </c:marker>
          <c:cat>
            <c:strRef>
              <c:f>'pov &amp; ineq'!$E$5:$H$5</c:f>
              <c:strCache>
                <c:ptCount val="4"/>
                <c:pt idx="0">
                  <c:v>Market</c:v>
                </c:pt>
                <c:pt idx="1">
                  <c:v>Net Market</c:v>
                </c:pt>
                <c:pt idx="2">
                  <c:v>Disposable</c:v>
                </c:pt>
                <c:pt idx="3">
                  <c:v>Post-fiscal </c:v>
                </c:pt>
              </c:strCache>
            </c:strRef>
          </c:cat>
          <c:val>
            <c:numRef>
              <c:f>'pov &amp; ineq'!$E$6:$H$6</c:f>
              <c:numCache>
                <c:formatCode>0.00%</c:formatCode>
                <c:ptCount val="4"/>
                <c:pt idx="0">
                  <c:v>0.10076</c:v>
                </c:pt>
                <c:pt idx="1">
                  <c:v>0.10076</c:v>
                </c:pt>
                <c:pt idx="2">
                  <c:v>0.09058</c:v>
                </c:pt>
                <c:pt idx="3">
                  <c:v>0.11124412</c:v>
                </c:pt>
              </c:numCache>
            </c:numRef>
          </c:val>
          <c:smooth val="0"/>
        </c:ser>
        <c:ser>
          <c:idx val="1"/>
          <c:order val="1"/>
          <c:tx>
            <c:strRef>
              <c:f>'pov &amp; ineq'!$C$7:$D$7</c:f>
              <c:strCache>
                <c:ptCount val="1"/>
                <c:pt idx="0">
                  <c:v>Boliva Indigenous</c:v>
                </c:pt>
              </c:strCache>
            </c:strRef>
          </c:tx>
          <c:spPr>
            <a:ln w="31750">
              <a:solidFill>
                <a:schemeClr val="tx1"/>
              </a:solidFill>
            </a:ln>
          </c:spPr>
          <c:marker>
            <c:symbol val="none"/>
          </c:marker>
          <c:cat>
            <c:strRef>
              <c:f>'pov &amp; ineq'!$E$5:$H$5</c:f>
              <c:strCache>
                <c:ptCount val="4"/>
                <c:pt idx="0">
                  <c:v>Market</c:v>
                </c:pt>
                <c:pt idx="1">
                  <c:v>Net Market</c:v>
                </c:pt>
                <c:pt idx="2">
                  <c:v>Disposable</c:v>
                </c:pt>
                <c:pt idx="3">
                  <c:v>Post-fiscal </c:v>
                </c:pt>
              </c:strCache>
            </c:strRef>
          </c:cat>
          <c:val>
            <c:numRef>
              <c:f>'pov &amp; ineq'!$E$7:$H$7</c:f>
              <c:numCache>
                <c:formatCode>0.00%</c:formatCode>
                <c:ptCount val="4"/>
                <c:pt idx="0">
                  <c:v>0.2767</c:v>
                </c:pt>
                <c:pt idx="1">
                  <c:v>0.2767</c:v>
                </c:pt>
                <c:pt idx="2">
                  <c:v>0.2478</c:v>
                </c:pt>
                <c:pt idx="3">
                  <c:v>0.2797</c:v>
                </c:pt>
              </c:numCache>
            </c:numRef>
          </c:val>
          <c:smooth val="0"/>
        </c:ser>
        <c:ser>
          <c:idx val="2"/>
          <c:order val="2"/>
          <c:tx>
            <c:strRef>
              <c:f>'pov &amp; ineq'!$C$8:$D$8</c:f>
              <c:strCache>
                <c:ptCount val="1"/>
                <c:pt idx="0">
                  <c:v>Brazil White</c:v>
                </c:pt>
              </c:strCache>
            </c:strRef>
          </c:tx>
          <c:spPr>
            <a:ln>
              <a:solidFill>
                <a:srgbClr val="FF0000"/>
              </a:solidFill>
              <a:prstDash val="sysDash"/>
            </a:ln>
          </c:spPr>
          <c:marker>
            <c:symbol val="none"/>
          </c:marker>
          <c:cat>
            <c:strRef>
              <c:f>'pov &amp; ineq'!$E$5:$H$5</c:f>
              <c:strCache>
                <c:ptCount val="4"/>
                <c:pt idx="0">
                  <c:v>Market</c:v>
                </c:pt>
                <c:pt idx="1">
                  <c:v>Net Market</c:v>
                </c:pt>
                <c:pt idx="2">
                  <c:v>Disposable</c:v>
                </c:pt>
                <c:pt idx="3">
                  <c:v>Post-fiscal </c:v>
                </c:pt>
              </c:strCache>
            </c:strRef>
          </c:cat>
          <c:val>
            <c:numRef>
              <c:f>'pov &amp; ineq'!$E$8:$H$8</c:f>
              <c:numCache>
                <c:formatCode>0%</c:formatCode>
                <c:ptCount val="4"/>
                <c:pt idx="0">
                  <c:v>0.0819</c:v>
                </c:pt>
                <c:pt idx="1">
                  <c:v>0.087</c:v>
                </c:pt>
                <c:pt idx="2">
                  <c:v>0.0564</c:v>
                </c:pt>
                <c:pt idx="3">
                  <c:v>0.0916</c:v>
                </c:pt>
              </c:numCache>
            </c:numRef>
          </c:val>
          <c:smooth val="0"/>
        </c:ser>
        <c:ser>
          <c:idx val="3"/>
          <c:order val="3"/>
          <c:tx>
            <c:strRef>
              <c:f>'pov &amp; ineq'!$C$9:$D$9</c:f>
              <c:strCache>
                <c:ptCount val="1"/>
                <c:pt idx="0">
                  <c:v>Brazil Pardo</c:v>
                </c:pt>
              </c:strCache>
            </c:strRef>
          </c:tx>
          <c:spPr>
            <a:ln w="31750">
              <a:solidFill>
                <a:srgbClr val="FF0000"/>
              </a:solidFill>
            </a:ln>
          </c:spPr>
          <c:marker>
            <c:symbol val="none"/>
          </c:marker>
          <c:cat>
            <c:strRef>
              <c:f>'pov &amp; ineq'!$E$5:$H$5</c:f>
              <c:strCache>
                <c:ptCount val="4"/>
                <c:pt idx="0">
                  <c:v>Market</c:v>
                </c:pt>
                <c:pt idx="1">
                  <c:v>Net Market</c:v>
                </c:pt>
                <c:pt idx="2">
                  <c:v>Disposable</c:v>
                </c:pt>
                <c:pt idx="3">
                  <c:v>Post-fiscal </c:v>
                </c:pt>
              </c:strCache>
            </c:strRef>
          </c:cat>
          <c:val>
            <c:numRef>
              <c:f>'pov &amp; ineq'!$E$9:$H$9</c:f>
              <c:numCache>
                <c:formatCode>0%</c:formatCode>
                <c:ptCount val="4"/>
                <c:pt idx="0">
                  <c:v>0.2213</c:v>
                </c:pt>
                <c:pt idx="1">
                  <c:v>0.2278</c:v>
                </c:pt>
                <c:pt idx="2">
                  <c:v>0.1673</c:v>
                </c:pt>
                <c:pt idx="3">
                  <c:v>0.2357</c:v>
                </c:pt>
              </c:numCache>
            </c:numRef>
          </c:val>
          <c:smooth val="0"/>
        </c:ser>
        <c:ser>
          <c:idx val="4"/>
          <c:order val="4"/>
          <c:tx>
            <c:strRef>
              <c:f>'pov &amp; ineq'!$C$10:$D$10</c:f>
              <c:strCache>
                <c:ptCount val="1"/>
                <c:pt idx="0">
                  <c:v>Uruguay White</c:v>
                </c:pt>
              </c:strCache>
            </c:strRef>
          </c:tx>
          <c:spPr>
            <a:ln w="31750">
              <a:solidFill>
                <a:srgbClr val="0000FF"/>
              </a:solidFill>
              <a:prstDash val="sysDash"/>
            </a:ln>
          </c:spPr>
          <c:marker>
            <c:symbol val="none"/>
          </c:marker>
          <c:cat>
            <c:strRef>
              <c:f>'pov &amp; ineq'!$E$5:$H$5</c:f>
              <c:strCache>
                <c:ptCount val="4"/>
                <c:pt idx="0">
                  <c:v>Market</c:v>
                </c:pt>
                <c:pt idx="1">
                  <c:v>Net Market</c:v>
                </c:pt>
                <c:pt idx="2">
                  <c:v>Disposable</c:v>
                </c:pt>
                <c:pt idx="3">
                  <c:v>Post-fiscal </c:v>
                </c:pt>
              </c:strCache>
            </c:strRef>
          </c:cat>
          <c:val>
            <c:numRef>
              <c:f>'pov &amp; ineq'!$E$10:$H$10</c:f>
              <c:numCache>
                <c:formatCode>0.00%</c:formatCode>
                <c:ptCount val="4"/>
                <c:pt idx="0">
                  <c:v>0.0483</c:v>
                </c:pt>
                <c:pt idx="1">
                  <c:v>0.0486</c:v>
                </c:pt>
                <c:pt idx="2">
                  <c:v>0.0137</c:v>
                </c:pt>
                <c:pt idx="3">
                  <c:v>0.0222</c:v>
                </c:pt>
              </c:numCache>
            </c:numRef>
          </c:val>
          <c:smooth val="0"/>
        </c:ser>
        <c:ser>
          <c:idx val="5"/>
          <c:order val="5"/>
          <c:tx>
            <c:strRef>
              <c:f>'pov &amp; ineq'!$C$11:$D$11</c:f>
              <c:strCache>
                <c:ptCount val="1"/>
                <c:pt idx="0">
                  <c:v>Uruguay Afro-Descendants</c:v>
                </c:pt>
              </c:strCache>
            </c:strRef>
          </c:tx>
          <c:spPr>
            <a:ln w="31750">
              <a:solidFill>
                <a:srgbClr val="0000FF"/>
              </a:solidFill>
            </a:ln>
          </c:spPr>
          <c:marker>
            <c:symbol val="none"/>
          </c:marker>
          <c:cat>
            <c:strRef>
              <c:f>'pov &amp; ineq'!$E$5:$H$5</c:f>
              <c:strCache>
                <c:ptCount val="4"/>
                <c:pt idx="0">
                  <c:v>Market</c:v>
                </c:pt>
                <c:pt idx="1">
                  <c:v>Net Market</c:v>
                </c:pt>
                <c:pt idx="2">
                  <c:v>Disposable</c:v>
                </c:pt>
                <c:pt idx="3">
                  <c:v>Post-fiscal </c:v>
                </c:pt>
              </c:strCache>
            </c:strRef>
          </c:cat>
          <c:val>
            <c:numRef>
              <c:f>'pov &amp; ineq'!$E$11:$H$11</c:f>
              <c:numCache>
                <c:formatCode>0.00%</c:formatCode>
                <c:ptCount val="4"/>
                <c:pt idx="0">
                  <c:v>0.1247</c:v>
                </c:pt>
                <c:pt idx="1">
                  <c:v>0.1257</c:v>
                </c:pt>
                <c:pt idx="2">
                  <c:v>0.037</c:v>
                </c:pt>
                <c:pt idx="3">
                  <c:v>0.0544</c:v>
                </c:pt>
              </c:numCache>
            </c:numRef>
          </c:val>
          <c:smooth val="0"/>
        </c:ser>
        <c:dLbls>
          <c:showLegendKey val="0"/>
          <c:showVal val="0"/>
          <c:showCatName val="0"/>
          <c:showSerName val="0"/>
          <c:showPercent val="0"/>
          <c:showBubbleSize val="0"/>
        </c:dLbls>
        <c:marker val="1"/>
        <c:smooth val="0"/>
        <c:axId val="2127934136"/>
        <c:axId val="2104109048"/>
      </c:lineChart>
      <c:catAx>
        <c:axId val="2127934136"/>
        <c:scaling>
          <c:orientation val="minMax"/>
        </c:scaling>
        <c:delete val="0"/>
        <c:axPos val="b"/>
        <c:majorTickMark val="out"/>
        <c:minorTickMark val="none"/>
        <c:tickLblPos val="nextTo"/>
        <c:crossAx val="2104109048"/>
        <c:crosses val="autoZero"/>
        <c:auto val="1"/>
        <c:lblAlgn val="ctr"/>
        <c:lblOffset val="100"/>
        <c:noMultiLvlLbl val="0"/>
      </c:catAx>
      <c:valAx>
        <c:axId val="2104109048"/>
        <c:scaling>
          <c:orientation val="minMax"/>
        </c:scaling>
        <c:delete val="0"/>
        <c:axPos val="l"/>
        <c:majorGridlines/>
        <c:numFmt formatCode="0.00%" sourceLinked="1"/>
        <c:majorTickMark val="out"/>
        <c:minorTickMark val="none"/>
        <c:tickLblPos val="nextTo"/>
        <c:crossAx val="212793413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4247353455818"/>
          <c:y val="0.0601851851851852"/>
          <c:w val="0.617827227675591"/>
          <c:h val="0.813694804575201"/>
        </c:manualLayout>
      </c:layout>
      <c:barChart>
        <c:barDir val="col"/>
        <c:grouping val="clustered"/>
        <c:varyColors val="0"/>
        <c:ser>
          <c:idx val="0"/>
          <c:order val="0"/>
          <c:tx>
            <c:strRef>
              <c:f>composition!$R$13:$R$14</c:f>
              <c:strCache>
                <c:ptCount val="1"/>
                <c:pt idx="0">
                  <c:v>Bolivia Non-Indigenous</c:v>
                </c:pt>
              </c:strCache>
            </c:strRef>
          </c:tx>
          <c:spPr>
            <a:solidFill>
              <a:schemeClr val="tx1"/>
            </a:solidFill>
          </c:spPr>
          <c:invertIfNegative val="0"/>
          <c:cat>
            <c:strRef>
              <c:f>composition!$Q$15:$Q$21</c:f>
              <c:strCache>
                <c:ptCount val="7"/>
                <c:pt idx="0">
                  <c:v>less 1.25</c:v>
                </c:pt>
                <c:pt idx="1">
                  <c:v>1.25 - 2.50</c:v>
                </c:pt>
                <c:pt idx="2">
                  <c:v>2.50 -  4.00</c:v>
                </c:pt>
                <c:pt idx="3">
                  <c:v>4.00 - 10.00</c:v>
                </c:pt>
                <c:pt idx="4">
                  <c:v>10.00 - 50.00</c:v>
                </c:pt>
                <c:pt idx="5">
                  <c:v>more 50.00</c:v>
                </c:pt>
                <c:pt idx="6">
                  <c:v>Total</c:v>
                </c:pt>
              </c:strCache>
            </c:strRef>
          </c:cat>
          <c:val>
            <c:numRef>
              <c:f>composition!$R$15:$R$21</c:f>
              <c:numCache>
                <c:formatCode>0%</c:formatCode>
                <c:ptCount val="7"/>
                <c:pt idx="0">
                  <c:v>0.154334743396889</c:v>
                </c:pt>
                <c:pt idx="1">
                  <c:v>0.319148203199963</c:v>
                </c:pt>
                <c:pt idx="2">
                  <c:v>0.400771734521504</c:v>
                </c:pt>
                <c:pt idx="3">
                  <c:v>0.487420772251818</c:v>
                </c:pt>
                <c:pt idx="4">
                  <c:v>0.596664116208373</c:v>
                </c:pt>
                <c:pt idx="5">
                  <c:v>0.650367831144321</c:v>
                </c:pt>
                <c:pt idx="6">
                  <c:v>0.458046297992939</c:v>
                </c:pt>
              </c:numCache>
            </c:numRef>
          </c:val>
        </c:ser>
        <c:ser>
          <c:idx val="1"/>
          <c:order val="1"/>
          <c:tx>
            <c:strRef>
              <c:f>composition!$S$13:$S$14</c:f>
              <c:strCache>
                <c:ptCount val="1"/>
                <c:pt idx="0">
                  <c:v>Bolivia Indigenous</c:v>
                </c:pt>
              </c:strCache>
            </c:strRef>
          </c:tx>
          <c:spPr>
            <a:pattFill prst="ltHorz">
              <a:fgClr>
                <a:schemeClr val="tx1"/>
              </a:fgClr>
              <a:bgClr>
                <a:prstClr val="white"/>
              </a:bgClr>
            </a:pattFill>
          </c:spPr>
          <c:invertIfNegative val="0"/>
          <c:cat>
            <c:strRef>
              <c:f>composition!$Q$15:$Q$21</c:f>
              <c:strCache>
                <c:ptCount val="7"/>
                <c:pt idx="0">
                  <c:v>less 1.25</c:v>
                </c:pt>
                <c:pt idx="1">
                  <c:v>1.25 - 2.50</c:v>
                </c:pt>
                <c:pt idx="2">
                  <c:v>2.50 -  4.00</c:v>
                </c:pt>
                <c:pt idx="3">
                  <c:v>4.00 - 10.00</c:v>
                </c:pt>
                <c:pt idx="4">
                  <c:v>10.00 - 50.00</c:v>
                </c:pt>
                <c:pt idx="5">
                  <c:v>more 50.00</c:v>
                </c:pt>
                <c:pt idx="6">
                  <c:v>Total</c:v>
                </c:pt>
              </c:strCache>
            </c:strRef>
          </c:cat>
          <c:val>
            <c:numRef>
              <c:f>composition!$S$15:$S$21</c:f>
              <c:numCache>
                <c:formatCode>0%</c:formatCode>
                <c:ptCount val="7"/>
                <c:pt idx="0">
                  <c:v>0.845665256603111</c:v>
                </c:pt>
                <c:pt idx="1">
                  <c:v>0.680851796800037</c:v>
                </c:pt>
                <c:pt idx="2">
                  <c:v>0.599228265478496</c:v>
                </c:pt>
                <c:pt idx="3">
                  <c:v>0.512579227748182</c:v>
                </c:pt>
                <c:pt idx="4">
                  <c:v>0.402274016082706</c:v>
                </c:pt>
                <c:pt idx="5">
                  <c:v>0.349632168855679</c:v>
                </c:pt>
                <c:pt idx="6">
                  <c:v>0.541666581155862</c:v>
                </c:pt>
              </c:numCache>
            </c:numRef>
          </c:val>
        </c:ser>
        <c:ser>
          <c:idx val="2"/>
          <c:order val="2"/>
          <c:tx>
            <c:strRef>
              <c:f>composition!$T$13:$T$14</c:f>
              <c:strCache>
                <c:ptCount val="1"/>
                <c:pt idx="0">
                  <c:v>Brazil White</c:v>
                </c:pt>
              </c:strCache>
            </c:strRef>
          </c:tx>
          <c:spPr>
            <a:solidFill>
              <a:srgbClr val="FF0000"/>
            </a:solidFill>
          </c:spPr>
          <c:invertIfNegative val="0"/>
          <c:cat>
            <c:strRef>
              <c:f>composition!$Q$15:$Q$21</c:f>
              <c:strCache>
                <c:ptCount val="7"/>
                <c:pt idx="0">
                  <c:v>less 1.25</c:v>
                </c:pt>
                <c:pt idx="1">
                  <c:v>1.25 - 2.50</c:v>
                </c:pt>
                <c:pt idx="2">
                  <c:v>2.50 -  4.00</c:v>
                </c:pt>
                <c:pt idx="3">
                  <c:v>4.00 - 10.00</c:v>
                </c:pt>
                <c:pt idx="4">
                  <c:v>10.00 - 50.00</c:v>
                </c:pt>
                <c:pt idx="5">
                  <c:v>more 50.00</c:v>
                </c:pt>
                <c:pt idx="6">
                  <c:v>Total</c:v>
                </c:pt>
              </c:strCache>
            </c:strRef>
          </c:cat>
          <c:val>
            <c:numRef>
              <c:f>composition!$T$15:$T$21</c:f>
              <c:numCache>
                <c:formatCode>0%</c:formatCode>
                <c:ptCount val="7"/>
                <c:pt idx="0">
                  <c:v>0.235596140886951</c:v>
                </c:pt>
                <c:pt idx="1">
                  <c:v>0.275588471173405</c:v>
                </c:pt>
                <c:pt idx="2">
                  <c:v>0.330033465957702</c:v>
                </c:pt>
                <c:pt idx="3">
                  <c:v>0.435659825411504</c:v>
                </c:pt>
                <c:pt idx="4">
                  <c:v>0.618529259096138</c:v>
                </c:pt>
                <c:pt idx="5">
                  <c:v>0.78612181713775</c:v>
                </c:pt>
                <c:pt idx="6">
                  <c:v>0.480115076750815</c:v>
                </c:pt>
              </c:numCache>
            </c:numRef>
          </c:val>
        </c:ser>
        <c:ser>
          <c:idx val="3"/>
          <c:order val="3"/>
          <c:tx>
            <c:strRef>
              <c:f>composition!$U$13:$U$14</c:f>
              <c:strCache>
                <c:ptCount val="1"/>
                <c:pt idx="0">
                  <c:v>Brazil Pardos</c:v>
                </c:pt>
              </c:strCache>
            </c:strRef>
          </c:tx>
          <c:spPr>
            <a:pattFill prst="ltHorz">
              <a:fgClr>
                <a:srgbClr val="FF0000"/>
              </a:fgClr>
              <a:bgClr>
                <a:prstClr val="white"/>
              </a:bgClr>
            </a:pattFill>
          </c:spPr>
          <c:invertIfNegative val="0"/>
          <c:cat>
            <c:strRef>
              <c:f>composition!$Q$15:$Q$21</c:f>
              <c:strCache>
                <c:ptCount val="7"/>
                <c:pt idx="0">
                  <c:v>less 1.25</c:v>
                </c:pt>
                <c:pt idx="1">
                  <c:v>1.25 - 2.50</c:v>
                </c:pt>
                <c:pt idx="2">
                  <c:v>2.50 -  4.00</c:v>
                </c:pt>
                <c:pt idx="3">
                  <c:v>4.00 - 10.00</c:v>
                </c:pt>
                <c:pt idx="4">
                  <c:v>10.00 - 50.00</c:v>
                </c:pt>
                <c:pt idx="5">
                  <c:v>more 50.00</c:v>
                </c:pt>
                <c:pt idx="6">
                  <c:v>Total</c:v>
                </c:pt>
              </c:strCache>
            </c:strRef>
          </c:cat>
          <c:val>
            <c:numRef>
              <c:f>composition!$U$15:$U$21</c:f>
              <c:numCache>
                <c:formatCode>0%</c:formatCode>
                <c:ptCount val="7"/>
                <c:pt idx="0">
                  <c:v>0.655992077702614</c:v>
                </c:pt>
                <c:pt idx="1">
                  <c:v>0.612972722847714</c:v>
                </c:pt>
                <c:pt idx="2">
                  <c:v>0.561180511693438</c:v>
                </c:pt>
                <c:pt idx="3">
                  <c:v>0.464849511881111</c:v>
                </c:pt>
                <c:pt idx="4">
                  <c:v>0.309154366637158</c:v>
                </c:pt>
                <c:pt idx="5">
                  <c:v>0.160893805298937</c:v>
                </c:pt>
                <c:pt idx="6">
                  <c:v>0.429753180583177</c:v>
                </c:pt>
              </c:numCache>
            </c:numRef>
          </c:val>
        </c:ser>
        <c:ser>
          <c:idx val="4"/>
          <c:order val="4"/>
          <c:tx>
            <c:strRef>
              <c:f>composition!$V$13:$V$14</c:f>
              <c:strCache>
                <c:ptCount val="1"/>
                <c:pt idx="0">
                  <c:v>Uruguay White</c:v>
                </c:pt>
              </c:strCache>
            </c:strRef>
          </c:tx>
          <c:spPr>
            <a:solidFill>
              <a:srgbClr val="0000FF"/>
            </a:solidFill>
          </c:spPr>
          <c:invertIfNegative val="0"/>
          <c:cat>
            <c:strRef>
              <c:f>composition!$Q$15:$Q$21</c:f>
              <c:strCache>
                <c:ptCount val="7"/>
                <c:pt idx="0">
                  <c:v>less 1.25</c:v>
                </c:pt>
                <c:pt idx="1">
                  <c:v>1.25 - 2.50</c:v>
                </c:pt>
                <c:pt idx="2">
                  <c:v>2.50 -  4.00</c:v>
                </c:pt>
                <c:pt idx="3">
                  <c:v>4.00 - 10.00</c:v>
                </c:pt>
                <c:pt idx="4">
                  <c:v>10.00 - 50.00</c:v>
                </c:pt>
                <c:pt idx="5">
                  <c:v>more 50.00</c:v>
                </c:pt>
                <c:pt idx="6">
                  <c:v>Total</c:v>
                </c:pt>
              </c:strCache>
            </c:strRef>
          </c:cat>
          <c:val>
            <c:numRef>
              <c:f>composition!$V$15:$V$21</c:f>
              <c:numCache>
                <c:formatCode>0%</c:formatCode>
                <c:ptCount val="7"/>
                <c:pt idx="0">
                  <c:v>0.912655575311151</c:v>
                </c:pt>
                <c:pt idx="1">
                  <c:v>0.893409588594325</c:v>
                </c:pt>
                <c:pt idx="2">
                  <c:v>0.912482776150152</c:v>
                </c:pt>
                <c:pt idx="3">
                  <c:v>0.93352506889489</c:v>
                </c:pt>
                <c:pt idx="4">
                  <c:v>0.966732359342462</c:v>
                </c:pt>
                <c:pt idx="5">
                  <c:v>0.98728100872484</c:v>
                </c:pt>
                <c:pt idx="6">
                  <c:v>0.955087702968354</c:v>
                </c:pt>
              </c:numCache>
            </c:numRef>
          </c:val>
        </c:ser>
        <c:ser>
          <c:idx val="5"/>
          <c:order val="5"/>
          <c:tx>
            <c:strRef>
              <c:f>composition!$W$13:$W$14</c:f>
              <c:strCache>
                <c:ptCount val="1"/>
                <c:pt idx="0">
                  <c:v>Uruguay Afrodesc</c:v>
                </c:pt>
              </c:strCache>
            </c:strRef>
          </c:tx>
          <c:spPr>
            <a:pattFill prst="ltHorz">
              <a:fgClr>
                <a:srgbClr val="0000FF"/>
              </a:fgClr>
              <a:bgClr>
                <a:prstClr val="white"/>
              </a:bgClr>
            </a:pattFill>
          </c:spPr>
          <c:invertIfNegative val="0"/>
          <c:cat>
            <c:strRef>
              <c:f>composition!$Q$15:$Q$21</c:f>
              <c:strCache>
                <c:ptCount val="7"/>
                <c:pt idx="0">
                  <c:v>less 1.25</c:v>
                </c:pt>
                <c:pt idx="1">
                  <c:v>1.25 - 2.50</c:v>
                </c:pt>
                <c:pt idx="2">
                  <c:v>2.50 -  4.00</c:v>
                </c:pt>
                <c:pt idx="3">
                  <c:v>4.00 - 10.00</c:v>
                </c:pt>
                <c:pt idx="4">
                  <c:v>10.00 - 50.00</c:v>
                </c:pt>
                <c:pt idx="5">
                  <c:v>more 50.00</c:v>
                </c:pt>
                <c:pt idx="6">
                  <c:v>Total</c:v>
                </c:pt>
              </c:strCache>
            </c:strRef>
          </c:cat>
          <c:val>
            <c:numRef>
              <c:f>composition!$W$15:$W$21</c:f>
              <c:numCache>
                <c:formatCode>0%</c:formatCode>
                <c:ptCount val="7"/>
                <c:pt idx="0">
                  <c:v>0.0770574041148082</c:v>
                </c:pt>
                <c:pt idx="1">
                  <c:v>0.0931603224153194</c:v>
                </c:pt>
                <c:pt idx="2">
                  <c:v>0.0734237669061283</c:v>
                </c:pt>
                <c:pt idx="3">
                  <c:v>0.0532377143204628</c:v>
                </c:pt>
                <c:pt idx="4">
                  <c:v>0.0228126336769566</c:v>
                </c:pt>
                <c:pt idx="5">
                  <c:v>0.00618910292818955</c:v>
                </c:pt>
                <c:pt idx="6">
                  <c:v>0.0338718168447841</c:v>
                </c:pt>
              </c:numCache>
            </c:numRef>
          </c:val>
        </c:ser>
        <c:dLbls>
          <c:showLegendKey val="0"/>
          <c:showVal val="0"/>
          <c:showCatName val="0"/>
          <c:showSerName val="0"/>
          <c:showPercent val="0"/>
          <c:showBubbleSize val="0"/>
        </c:dLbls>
        <c:gapWidth val="150"/>
        <c:axId val="2028574808"/>
        <c:axId val="2142656088"/>
      </c:barChart>
      <c:catAx>
        <c:axId val="2028574808"/>
        <c:scaling>
          <c:orientation val="minMax"/>
        </c:scaling>
        <c:delete val="0"/>
        <c:axPos val="b"/>
        <c:majorTickMark val="out"/>
        <c:minorTickMark val="none"/>
        <c:tickLblPos val="nextTo"/>
        <c:crossAx val="2142656088"/>
        <c:crosses val="autoZero"/>
        <c:auto val="1"/>
        <c:lblAlgn val="ctr"/>
        <c:lblOffset val="100"/>
        <c:noMultiLvlLbl val="0"/>
      </c:catAx>
      <c:valAx>
        <c:axId val="2142656088"/>
        <c:scaling>
          <c:orientation val="minMax"/>
          <c:max val="1.0"/>
        </c:scaling>
        <c:delete val="0"/>
        <c:axPos val="l"/>
        <c:majorGridlines/>
        <c:numFmt formatCode="0%" sourceLinked="1"/>
        <c:majorTickMark val="out"/>
        <c:minorTickMark val="none"/>
        <c:tickLblPos val="nextTo"/>
        <c:crossAx val="202857480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tx>
            <c:strRef>
              <c:f>composition!$AI$13:$AI$14</c:f>
              <c:strCache>
                <c:ptCount val="1"/>
                <c:pt idx="0">
                  <c:v>Bolivia Indigenous Pre-fisc</c:v>
                </c:pt>
              </c:strCache>
            </c:strRef>
          </c:tx>
          <c:spPr>
            <a:solidFill>
              <a:schemeClr val="tx1"/>
            </a:solidFill>
          </c:spPr>
          <c:invertIfNegative val="0"/>
          <c:cat>
            <c:strRef>
              <c:f>composition!$AH$15:$AH$21</c:f>
              <c:strCache>
                <c:ptCount val="7"/>
                <c:pt idx="0">
                  <c:v>less 1.25</c:v>
                </c:pt>
                <c:pt idx="1">
                  <c:v>1.25 - 2.50</c:v>
                </c:pt>
                <c:pt idx="2">
                  <c:v>2.50 -  4.00</c:v>
                </c:pt>
                <c:pt idx="3">
                  <c:v>4.00 - 10.00</c:v>
                </c:pt>
                <c:pt idx="4">
                  <c:v>10.00 - 50.00</c:v>
                </c:pt>
                <c:pt idx="5">
                  <c:v>more 50.00</c:v>
                </c:pt>
                <c:pt idx="6">
                  <c:v>Total</c:v>
                </c:pt>
              </c:strCache>
            </c:strRef>
          </c:cat>
          <c:val>
            <c:numRef>
              <c:f>composition!$AI$15:$AI$21</c:f>
              <c:numCache>
                <c:formatCode>0%</c:formatCode>
                <c:ptCount val="7"/>
                <c:pt idx="0">
                  <c:v>0.845665256603111</c:v>
                </c:pt>
                <c:pt idx="1">
                  <c:v>0.680851796800037</c:v>
                </c:pt>
                <c:pt idx="2">
                  <c:v>0.599228265478496</c:v>
                </c:pt>
                <c:pt idx="3">
                  <c:v>0.512579227748182</c:v>
                </c:pt>
                <c:pt idx="4">
                  <c:v>0.402274016082706</c:v>
                </c:pt>
                <c:pt idx="5">
                  <c:v>0.349632168855679</c:v>
                </c:pt>
                <c:pt idx="6">
                  <c:v>0.541666581155862</c:v>
                </c:pt>
              </c:numCache>
            </c:numRef>
          </c:val>
        </c:ser>
        <c:ser>
          <c:idx val="1"/>
          <c:order val="1"/>
          <c:tx>
            <c:strRef>
              <c:f>composition!$AJ$13:$AJ$14</c:f>
              <c:strCache>
                <c:ptCount val="1"/>
                <c:pt idx="0">
                  <c:v>Bolivia Indigenous Post-fisc</c:v>
                </c:pt>
              </c:strCache>
            </c:strRef>
          </c:tx>
          <c:spPr>
            <a:pattFill prst="ltVert">
              <a:fgClr>
                <a:schemeClr val="tx1"/>
              </a:fgClr>
              <a:bgClr>
                <a:prstClr val="white"/>
              </a:bgClr>
            </a:pattFill>
          </c:spPr>
          <c:invertIfNegative val="0"/>
          <c:cat>
            <c:strRef>
              <c:f>composition!$AH$15:$AH$21</c:f>
              <c:strCache>
                <c:ptCount val="7"/>
                <c:pt idx="0">
                  <c:v>less 1.25</c:v>
                </c:pt>
                <c:pt idx="1">
                  <c:v>1.25 - 2.50</c:v>
                </c:pt>
                <c:pt idx="2">
                  <c:v>2.50 -  4.00</c:v>
                </c:pt>
                <c:pt idx="3">
                  <c:v>4.00 - 10.00</c:v>
                </c:pt>
                <c:pt idx="4">
                  <c:v>10.00 - 50.00</c:v>
                </c:pt>
                <c:pt idx="5">
                  <c:v>more 50.00</c:v>
                </c:pt>
                <c:pt idx="6">
                  <c:v>Total</c:v>
                </c:pt>
              </c:strCache>
            </c:strRef>
          </c:cat>
          <c:val>
            <c:numRef>
              <c:f>composition!$AJ$15:$AJ$21</c:f>
              <c:numCache>
                <c:formatCode>0%</c:formatCode>
                <c:ptCount val="7"/>
                <c:pt idx="0">
                  <c:v>0.842842333361415</c:v>
                </c:pt>
                <c:pt idx="1">
                  <c:v>0.692400795732635</c:v>
                </c:pt>
                <c:pt idx="2">
                  <c:v>0.613177851015451</c:v>
                </c:pt>
                <c:pt idx="3">
                  <c:v>0.524082485191865</c:v>
                </c:pt>
                <c:pt idx="4">
                  <c:v>0.399921844939089</c:v>
                </c:pt>
                <c:pt idx="5">
                  <c:v>0.346906408835556</c:v>
                </c:pt>
                <c:pt idx="6">
                  <c:v>0.541666581155862</c:v>
                </c:pt>
              </c:numCache>
            </c:numRef>
          </c:val>
        </c:ser>
        <c:ser>
          <c:idx val="2"/>
          <c:order val="2"/>
          <c:tx>
            <c:strRef>
              <c:f>composition!$AK$13:$AK$14</c:f>
              <c:strCache>
                <c:ptCount val="1"/>
                <c:pt idx="0">
                  <c:v>Brazil Pardos pre-fisc</c:v>
                </c:pt>
              </c:strCache>
            </c:strRef>
          </c:tx>
          <c:spPr>
            <a:solidFill>
              <a:srgbClr val="FF0000"/>
            </a:solidFill>
          </c:spPr>
          <c:invertIfNegative val="0"/>
          <c:cat>
            <c:strRef>
              <c:f>composition!$AH$15:$AH$21</c:f>
              <c:strCache>
                <c:ptCount val="7"/>
                <c:pt idx="0">
                  <c:v>less 1.25</c:v>
                </c:pt>
                <c:pt idx="1">
                  <c:v>1.25 - 2.50</c:v>
                </c:pt>
                <c:pt idx="2">
                  <c:v>2.50 -  4.00</c:v>
                </c:pt>
                <c:pt idx="3">
                  <c:v>4.00 - 10.00</c:v>
                </c:pt>
                <c:pt idx="4">
                  <c:v>10.00 - 50.00</c:v>
                </c:pt>
                <c:pt idx="5">
                  <c:v>more 50.00</c:v>
                </c:pt>
                <c:pt idx="6">
                  <c:v>Total</c:v>
                </c:pt>
              </c:strCache>
            </c:strRef>
          </c:cat>
          <c:val>
            <c:numRef>
              <c:f>composition!$AK$15:$AK$21</c:f>
              <c:numCache>
                <c:formatCode>0%</c:formatCode>
                <c:ptCount val="7"/>
                <c:pt idx="0">
                  <c:v>0.655992077702614</c:v>
                </c:pt>
                <c:pt idx="1">
                  <c:v>0.612972722847714</c:v>
                </c:pt>
                <c:pt idx="2">
                  <c:v>0.561180511693438</c:v>
                </c:pt>
                <c:pt idx="3">
                  <c:v>0.464849511881111</c:v>
                </c:pt>
                <c:pt idx="4">
                  <c:v>0.309154366637158</c:v>
                </c:pt>
                <c:pt idx="5">
                  <c:v>0.160893805298937</c:v>
                </c:pt>
                <c:pt idx="6">
                  <c:v>0.429753180583177</c:v>
                </c:pt>
              </c:numCache>
            </c:numRef>
          </c:val>
        </c:ser>
        <c:ser>
          <c:idx val="3"/>
          <c:order val="3"/>
          <c:tx>
            <c:strRef>
              <c:f>composition!$AL$13:$AL$14</c:f>
              <c:strCache>
                <c:ptCount val="1"/>
                <c:pt idx="0">
                  <c:v>Brazil Pardos Post-fisc</c:v>
                </c:pt>
              </c:strCache>
            </c:strRef>
          </c:tx>
          <c:spPr>
            <a:pattFill prst="ltVert">
              <a:fgClr>
                <a:srgbClr val="FF0000"/>
              </a:fgClr>
              <a:bgClr>
                <a:prstClr val="white"/>
              </a:bgClr>
            </a:pattFill>
          </c:spPr>
          <c:invertIfNegative val="0"/>
          <c:cat>
            <c:strRef>
              <c:f>composition!$AH$15:$AH$21</c:f>
              <c:strCache>
                <c:ptCount val="7"/>
                <c:pt idx="0">
                  <c:v>less 1.25</c:v>
                </c:pt>
                <c:pt idx="1">
                  <c:v>1.25 - 2.50</c:v>
                </c:pt>
                <c:pt idx="2">
                  <c:v>2.50 -  4.00</c:v>
                </c:pt>
                <c:pt idx="3">
                  <c:v>4.00 - 10.00</c:v>
                </c:pt>
                <c:pt idx="4">
                  <c:v>10.00 - 50.00</c:v>
                </c:pt>
                <c:pt idx="5">
                  <c:v>more 50.00</c:v>
                </c:pt>
                <c:pt idx="6">
                  <c:v>Total</c:v>
                </c:pt>
              </c:strCache>
            </c:strRef>
          </c:cat>
          <c:val>
            <c:numRef>
              <c:f>composition!$AL$15:$AL$21</c:f>
              <c:numCache>
                <c:formatCode>0%</c:formatCode>
                <c:ptCount val="7"/>
                <c:pt idx="0">
                  <c:v>0.67719473653195</c:v>
                </c:pt>
                <c:pt idx="1">
                  <c:v>0.63349452391569</c:v>
                </c:pt>
                <c:pt idx="2">
                  <c:v>0.577788814361232</c:v>
                </c:pt>
                <c:pt idx="3">
                  <c:v>0.472011150717861</c:v>
                </c:pt>
                <c:pt idx="4">
                  <c:v>0.309093318662178</c:v>
                </c:pt>
                <c:pt idx="5">
                  <c:v>0.162321593887425</c:v>
                </c:pt>
                <c:pt idx="6">
                  <c:v>0.429753180583177</c:v>
                </c:pt>
              </c:numCache>
            </c:numRef>
          </c:val>
        </c:ser>
        <c:ser>
          <c:idx val="4"/>
          <c:order val="4"/>
          <c:tx>
            <c:strRef>
              <c:f>composition!$AM$13:$AM$14</c:f>
              <c:strCache>
                <c:ptCount val="1"/>
                <c:pt idx="0">
                  <c:v>Uruguay Afrodesc Pre-fisc</c:v>
                </c:pt>
              </c:strCache>
            </c:strRef>
          </c:tx>
          <c:spPr>
            <a:solidFill>
              <a:srgbClr val="0000FF"/>
            </a:solidFill>
          </c:spPr>
          <c:invertIfNegative val="0"/>
          <c:cat>
            <c:strRef>
              <c:f>composition!$AH$15:$AH$21</c:f>
              <c:strCache>
                <c:ptCount val="7"/>
                <c:pt idx="0">
                  <c:v>less 1.25</c:v>
                </c:pt>
                <c:pt idx="1">
                  <c:v>1.25 - 2.50</c:v>
                </c:pt>
                <c:pt idx="2">
                  <c:v>2.50 -  4.00</c:v>
                </c:pt>
                <c:pt idx="3">
                  <c:v>4.00 - 10.00</c:v>
                </c:pt>
                <c:pt idx="4">
                  <c:v>10.00 - 50.00</c:v>
                </c:pt>
                <c:pt idx="5">
                  <c:v>more 50.00</c:v>
                </c:pt>
                <c:pt idx="6">
                  <c:v>Total</c:v>
                </c:pt>
              </c:strCache>
            </c:strRef>
          </c:cat>
          <c:val>
            <c:numRef>
              <c:f>composition!$AM$15:$AM$21</c:f>
              <c:numCache>
                <c:formatCode>0%</c:formatCode>
                <c:ptCount val="7"/>
                <c:pt idx="0">
                  <c:v>0.0770574041148082</c:v>
                </c:pt>
                <c:pt idx="1">
                  <c:v>0.0931603224153194</c:v>
                </c:pt>
                <c:pt idx="2">
                  <c:v>0.0734237669061283</c:v>
                </c:pt>
                <c:pt idx="3">
                  <c:v>0.0532377143204628</c:v>
                </c:pt>
                <c:pt idx="4">
                  <c:v>0.0228126336769566</c:v>
                </c:pt>
                <c:pt idx="5">
                  <c:v>0.00618910292818955</c:v>
                </c:pt>
                <c:pt idx="6">
                  <c:v>0.0338718168447841</c:v>
                </c:pt>
              </c:numCache>
            </c:numRef>
          </c:val>
        </c:ser>
        <c:ser>
          <c:idx val="5"/>
          <c:order val="5"/>
          <c:tx>
            <c:strRef>
              <c:f>composition!$AN$13:$AN$14</c:f>
              <c:strCache>
                <c:ptCount val="1"/>
                <c:pt idx="0">
                  <c:v>Uruguay Afrodes Post-fisc</c:v>
                </c:pt>
              </c:strCache>
            </c:strRef>
          </c:tx>
          <c:spPr>
            <a:pattFill prst="ltVert">
              <a:fgClr>
                <a:srgbClr val="0000FF"/>
              </a:fgClr>
              <a:bgClr>
                <a:prstClr val="white"/>
              </a:bgClr>
            </a:pattFill>
          </c:spPr>
          <c:invertIfNegative val="0"/>
          <c:cat>
            <c:strRef>
              <c:f>composition!$AH$15:$AH$21</c:f>
              <c:strCache>
                <c:ptCount val="7"/>
                <c:pt idx="0">
                  <c:v>less 1.25</c:v>
                </c:pt>
                <c:pt idx="1">
                  <c:v>1.25 - 2.50</c:v>
                </c:pt>
                <c:pt idx="2">
                  <c:v>2.50 -  4.00</c:v>
                </c:pt>
                <c:pt idx="3">
                  <c:v>4.00 - 10.00</c:v>
                </c:pt>
                <c:pt idx="4">
                  <c:v>10.00 - 50.00</c:v>
                </c:pt>
                <c:pt idx="5">
                  <c:v>more 50.00</c:v>
                </c:pt>
                <c:pt idx="6">
                  <c:v>Total</c:v>
                </c:pt>
              </c:strCache>
            </c:strRef>
          </c:cat>
          <c:val>
            <c:numRef>
              <c:f>composition!$AN$15:$AN$21</c:f>
              <c:numCache>
                <c:formatCode>0%</c:formatCode>
                <c:ptCount val="7"/>
                <c:pt idx="0">
                  <c:v>0.0</c:v>
                </c:pt>
                <c:pt idx="1">
                  <c:v>0.0771037619775549</c:v>
                </c:pt>
                <c:pt idx="2">
                  <c:v>0.0711167800453515</c:v>
                </c:pt>
                <c:pt idx="3">
                  <c:v>0.0592706429108877</c:v>
                </c:pt>
                <c:pt idx="4">
                  <c:v>0.0237998945836552</c:v>
                </c:pt>
                <c:pt idx="5">
                  <c:v>0.00571154006852177</c:v>
                </c:pt>
                <c:pt idx="6">
                  <c:v>0.0338718168447841</c:v>
                </c:pt>
              </c:numCache>
            </c:numRef>
          </c:val>
        </c:ser>
        <c:dLbls>
          <c:showLegendKey val="0"/>
          <c:showVal val="0"/>
          <c:showCatName val="0"/>
          <c:showSerName val="0"/>
          <c:showPercent val="0"/>
          <c:showBubbleSize val="0"/>
        </c:dLbls>
        <c:gapWidth val="150"/>
        <c:axId val="2140167656"/>
        <c:axId val="2140170760"/>
      </c:barChart>
      <c:catAx>
        <c:axId val="2140167656"/>
        <c:scaling>
          <c:orientation val="maxMin"/>
        </c:scaling>
        <c:delete val="0"/>
        <c:axPos val="l"/>
        <c:majorTickMark val="out"/>
        <c:minorTickMark val="none"/>
        <c:tickLblPos val="nextTo"/>
        <c:crossAx val="2140170760"/>
        <c:crosses val="autoZero"/>
        <c:auto val="1"/>
        <c:lblAlgn val="ctr"/>
        <c:lblOffset val="100"/>
        <c:noMultiLvlLbl val="0"/>
      </c:catAx>
      <c:valAx>
        <c:axId val="2140170760"/>
        <c:scaling>
          <c:orientation val="minMax"/>
        </c:scaling>
        <c:delete val="0"/>
        <c:axPos val="t"/>
        <c:majorGridlines/>
        <c:numFmt formatCode="0%" sourceLinked="1"/>
        <c:majorTickMark val="out"/>
        <c:minorTickMark val="none"/>
        <c:tickLblPos val="nextTo"/>
        <c:crossAx val="214016765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[1]incomeShares!$D$18:$D$19</c:f>
              <c:strCache>
                <c:ptCount val="1"/>
                <c:pt idx="0">
                  <c:v>BOLIVA Nonind/Indig</c:v>
                </c:pt>
              </c:strCache>
            </c:strRef>
          </c:tx>
          <c:spPr>
            <a:ln w="31750">
              <a:solidFill>
                <a:schemeClr val="tx1"/>
              </a:solidFill>
            </a:ln>
          </c:spPr>
          <c:marker>
            <c:spPr>
              <a:solidFill>
                <a:schemeClr val="tx1"/>
              </a:solidFill>
            </c:spPr>
          </c:marker>
          <c:dLbls>
            <c:dLbl>
              <c:idx val="0"/>
              <c:layout>
                <c:manualLayout>
                  <c:x val="-0.0848816710411198"/>
                  <c:y val="-0.0138888888888889"/>
                </c:manualLayout>
              </c:layout>
              <c:dLblPos val="r"/>
              <c:showLegendKey val="0"/>
              <c:showVal val="1"/>
              <c:showCatName val="0"/>
              <c:showSerName val="0"/>
              <c:showPercent val="0"/>
              <c:showBubbleSize val="0"/>
            </c:dLbl>
            <c:dLbl>
              <c:idx val="1"/>
              <c:layout>
                <c:manualLayout>
                  <c:x val="-0.0543261154855643"/>
                  <c:y val="0.0555555555555555"/>
                </c:manualLayout>
              </c:layout>
              <c:dLblPos val="r"/>
              <c:showLegendKey val="0"/>
              <c:showVal val="1"/>
              <c:showCatName val="0"/>
              <c:showSerName val="0"/>
              <c:showPercent val="0"/>
              <c:showBubbleSize val="0"/>
            </c:dLbl>
            <c:dLbl>
              <c:idx val="2"/>
              <c:layout>
                <c:manualLayout>
                  <c:x val="-0.0432150043744532"/>
                  <c:y val="0.0648148148148147"/>
                </c:manualLayout>
              </c:layout>
              <c:dLblPos val="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[1]incomeShares!$C$20:$C$22</c:f>
              <c:strCache>
                <c:ptCount val="3"/>
                <c:pt idx="0">
                  <c:v>Market Income</c:v>
                </c:pt>
                <c:pt idx="1">
                  <c:v>Disposable Income</c:v>
                </c:pt>
                <c:pt idx="2">
                  <c:v>Post-Fiscal Income</c:v>
                </c:pt>
              </c:strCache>
            </c:strRef>
          </c:cat>
          <c:val>
            <c:numRef>
              <c:f>[1]incomeShares!$D$20:$D$22</c:f>
              <c:numCache>
                <c:formatCode>0.00</c:formatCode>
                <c:ptCount val="3"/>
                <c:pt idx="0">
                  <c:v>1.546745192041601</c:v>
                </c:pt>
                <c:pt idx="1">
                  <c:v>1.522359524166572</c:v>
                </c:pt>
                <c:pt idx="2">
                  <c:v>1.522298310566749</c:v>
                </c:pt>
              </c:numCache>
            </c:numRef>
          </c:val>
          <c:smooth val="0"/>
        </c:ser>
        <c:ser>
          <c:idx val="1"/>
          <c:order val="1"/>
          <c:tx>
            <c:strRef>
              <c:f>[1]incomeShares!$E$18:$E$19</c:f>
              <c:strCache>
                <c:ptCount val="1"/>
                <c:pt idx="0">
                  <c:v>BRAZIL White/Afrodes</c:v>
                </c:pt>
              </c:strCache>
            </c:strRef>
          </c:tx>
          <c:spPr>
            <a:ln w="31750">
              <a:solidFill>
                <a:srgbClr val="FF0000"/>
              </a:solidFill>
            </a:ln>
          </c:spPr>
          <c:marker>
            <c:symbol val="square"/>
            <c:size val="7"/>
            <c:spPr>
              <a:solidFill>
                <a:srgbClr val="FF0000"/>
              </a:solidFill>
            </c:spPr>
          </c:marker>
          <c:dLbls>
            <c:dLbl>
              <c:idx val="0"/>
              <c:layout>
                <c:manualLayout>
                  <c:x val="-0.0899020122484689"/>
                  <c:y val="0.0833333333333333"/>
                </c:manualLayout>
              </c:layout>
              <c:dLblPos val="r"/>
              <c:showLegendKey val="0"/>
              <c:showVal val="1"/>
              <c:showCatName val="0"/>
              <c:showSerName val="0"/>
              <c:showPercent val="0"/>
              <c:showBubbleSize val="0"/>
            </c:dLbl>
            <c:dLbl>
              <c:idx val="1"/>
              <c:layout>
                <c:manualLayout>
                  <c:x val="0.00176465441819772"/>
                  <c:y val="-0.0324074074074074"/>
                </c:manualLayout>
              </c:layout>
              <c:dLblPos val="r"/>
              <c:showLegendKey val="0"/>
              <c:showVal val="1"/>
              <c:showCatName val="0"/>
              <c:showSerName val="0"/>
              <c:showPercent val="0"/>
              <c:showBubbleSize val="0"/>
            </c:dLbl>
            <c:dLbl>
              <c:idx val="2"/>
              <c:layout>
                <c:manualLayout>
                  <c:x val="-0.0265483377077866"/>
                  <c:y val="-0.0416666666666667"/>
                </c:manualLayout>
              </c:layout>
              <c:dLblPos val="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[1]incomeShares!$C$20:$C$22</c:f>
              <c:strCache>
                <c:ptCount val="3"/>
                <c:pt idx="0">
                  <c:v>Market Income</c:v>
                </c:pt>
                <c:pt idx="1">
                  <c:v>Disposable Income</c:v>
                </c:pt>
                <c:pt idx="2">
                  <c:v>Post-Fiscal Income</c:v>
                </c:pt>
              </c:strCache>
            </c:strRef>
          </c:cat>
          <c:val>
            <c:numRef>
              <c:f>[1]incomeShares!$E$20:$E$22</c:f>
              <c:numCache>
                <c:formatCode>0.00</c:formatCode>
                <c:ptCount val="3"/>
                <c:pt idx="0">
                  <c:v>2.049462168336232</c:v>
                </c:pt>
                <c:pt idx="1">
                  <c:v>2.008294919797832</c:v>
                </c:pt>
                <c:pt idx="2">
                  <c:v>1.953830526428192</c:v>
                </c:pt>
              </c:numCache>
            </c:numRef>
          </c:val>
          <c:smooth val="0"/>
        </c:ser>
        <c:ser>
          <c:idx val="2"/>
          <c:order val="2"/>
          <c:tx>
            <c:strRef>
              <c:f>[1]incomeShares!$F$18:$F$19</c:f>
              <c:strCache>
                <c:ptCount val="1"/>
                <c:pt idx="0">
                  <c:v>URUGUAY White/Afrodes</c:v>
                </c:pt>
              </c:strCache>
            </c:strRef>
          </c:tx>
          <c:spPr>
            <a:ln w="31750">
              <a:solidFill>
                <a:srgbClr val="0000FF"/>
              </a:solidFill>
            </a:ln>
          </c:spPr>
          <c:marker>
            <c:spPr>
              <a:solidFill>
                <a:srgbClr val="0000FF"/>
              </a:solidFill>
            </c:spPr>
          </c:marker>
          <c:dLbls>
            <c:dLbl>
              <c:idx val="0"/>
              <c:layout>
                <c:manualLayout>
                  <c:x val="-0.0543261154855643"/>
                  <c:y val="-0.0416666666666667"/>
                </c:manualLayout>
              </c:layout>
              <c:dLblPos val="r"/>
              <c:showLegendKey val="0"/>
              <c:showVal val="1"/>
              <c:showCatName val="0"/>
              <c:showSerName val="0"/>
              <c:showPercent val="0"/>
              <c:showBubbleSize val="0"/>
            </c:dLbl>
            <c:dLbl>
              <c:idx val="1"/>
              <c:layout>
                <c:manualLayout>
                  <c:x val="-0.0543261154855643"/>
                  <c:y val="-0.0277777777777778"/>
                </c:manualLayout>
              </c:layout>
              <c:dLblPos val="r"/>
              <c:showLegendKey val="0"/>
              <c:showVal val="1"/>
              <c:showCatName val="0"/>
              <c:showSerName val="0"/>
              <c:showPercent val="0"/>
              <c:showBubbleSize val="0"/>
            </c:dLbl>
            <c:dLbl>
              <c:idx val="2"/>
              <c:layout>
                <c:manualLayout>
                  <c:x val="-0.0543261154855644"/>
                  <c:y val="-0.0416666666666667"/>
                </c:manualLayout>
              </c:layout>
              <c:dLblPos val="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[1]incomeShares!$C$20:$C$22</c:f>
              <c:strCache>
                <c:ptCount val="3"/>
                <c:pt idx="0">
                  <c:v>Market Income</c:v>
                </c:pt>
                <c:pt idx="1">
                  <c:v>Disposable Income</c:v>
                </c:pt>
                <c:pt idx="2">
                  <c:v>Post-Fiscal Income</c:v>
                </c:pt>
              </c:strCache>
            </c:strRef>
          </c:cat>
          <c:val>
            <c:numRef>
              <c:f>[1]incomeShares!$F$20:$F$22</c:f>
              <c:numCache>
                <c:formatCode>0.00</c:formatCode>
                <c:ptCount val="3"/>
                <c:pt idx="0">
                  <c:v>1.696721975471074</c:v>
                </c:pt>
                <c:pt idx="1">
                  <c:v>1.683840397344679</c:v>
                </c:pt>
                <c:pt idx="2">
                  <c:v>1.616736684968475</c:v>
                </c:pt>
              </c:numCache>
            </c:numRef>
          </c:val>
          <c:smooth val="0"/>
        </c:ser>
        <c:dLbls>
          <c:dLblPos val="ctr"/>
          <c:showLegendKey val="0"/>
          <c:showVal val="1"/>
          <c:showCatName val="0"/>
          <c:showSerName val="0"/>
          <c:showPercent val="0"/>
          <c:showBubbleSize val="0"/>
        </c:dLbls>
        <c:marker val="1"/>
        <c:smooth val="0"/>
        <c:axId val="2140481176"/>
        <c:axId val="2140484488"/>
      </c:lineChart>
      <c:catAx>
        <c:axId val="2140481176"/>
        <c:scaling>
          <c:orientation val="minMax"/>
        </c:scaling>
        <c:delete val="0"/>
        <c:axPos val="b"/>
        <c:majorTickMark val="none"/>
        <c:minorTickMark val="none"/>
        <c:tickLblPos val="nextTo"/>
        <c:spPr>
          <a:ln w="9525">
            <a:noFill/>
          </a:ln>
        </c:spPr>
        <c:crossAx val="2140484488"/>
        <c:crosses val="autoZero"/>
        <c:auto val="1"/>
        <c:lblAlgn val="ctr"/>
        <c:lblOffset val="100"/>
        <c:noMultiLvlLbl val="0"/>
      </c:catAx>
      <c:valAx>
        <c:axId val="2140484488"/>
        <c:scaling>
          <c:orientation val="minMax"/>
          <c:min val="1.4"/>
        </c:scaling>
        <c:delete val="1"/>
        <c:axPos val="l"/>
        <c:numFmt formatCode="0.00" sourceLinked="1"/>
        <c:majorTickMark val="out"/>
        <c:minorTickMark val="none"/>
        <c:tickLblPos val="nextTo"/>
        <c:crossAx val="2140481176"/>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557869590594098"/>
          <c:y val="0.0332763208441987"/>
          <c:w val="0.755741480019326"/>
          <c:h val="0.911169355310082"/>
        </c:manualLayout>
      </c:layout>
      <c:barChart>
        <c:barDir val="col"/>
        <c:grouping val="clustered"/>
        <c:varyColors val="0"/>
        <c:ser>
          <c:idx val="0"/>
          <c:order val="0"/>
          <c:tx>
            <c:strRef>
              <c:f>composition!$D$3:$D$4</c:f>
              <c:strCache>
                <c:ptCount val="1"/>
                <c:pt idx="0">
                  <c:v>Bolivia Nonindigenous</c:v>
                </c:pt>
              </c:strCache>
            </c:strRef>
          </c:tx>
          <c:spPr>
            <a:solidFill>
              <a:schemeClr val="tx1"/>
            </a:solidFill>
            <a:ln>
              <a:solidFill>
                <a:schemeClr val="tx1"/>
              </a:solidFill>
            </a:ln>
          </c:spPr>
          <c:invertIfNegative val="0"/>
          <c:cat>
            <c:strRef>
              <c:f>composition!$C$5:$C$10</c:f>
              <c:strCache>
                <c:ptCount val="6"/>
                <c:pt idx="0">
                  <c:v>less 1.25</c:v>
                </c:pt>
                <c:pt idx="1">
                  <c:v>1.25 - 2.50</c:v>
                </c:pt>
                <c:pt idx="2">
                  <c:v>2.50 -  4.00</c:v>
                </c:pt>
                <c:pt idx="3">
                  <c:v>4.00 - 10.00</c:v>
                </c:pt>
                <c:pt idx="4">
                  <c:v>10.00 - 50.00</c:v>
                </c:pt>
                <c:pt idx="5">
                  <c:v>more 50.00</c:v>
                </c:pt>
              </c:strCache>
            </c:strRef>
          </c:cat>
          <c:val>
            <c:numRef>
              <c:f>composition!$D$5:$D$10</c:f>
              <c:numCache>
                <c:formatCode>0%</c:formatCode>
                <c:ptCount val="6"/>
                <c:pt idx="0">
                  <c:v>0.0335571715564871</c:v>
                </c:pt>
                <c:pt idx="1">
                  <c:v>0.0672033122993393</c:v>
                </c:pt>
                <c:pt idx="2">
                  <c:v>0.112726092678156</c:v>
                </c:pt>
                <c:pt idx="3">
                  <c:v>0.419882287579133</c:v>
                </c:pt>
                <c:pt idx="4">
                  <c:v>0.352220687960101</c:v>
                </c:pt>
                <c:pt idx="5">
                  <c:v>0.0144104479267833</c:v>
                </c:pt>
              </c:numCache>
            </c:numRef>
          </c:val>
        </c:ser>
        <c:ser>
          <c:idx val="1"/>
          <c:order val="1"/>
          <c:tx>
            <c:strRef>
              <c:f>composition!$E$3:$E$4</c:f>
              <c:strCache>
                <c:ptCount val="1"/>
                <c:pt idx="0">
                  <c:v>Bolivia Indigenous</c:v>
                </c:pt>
              </c:strCache>
            </c:strRef>
          </c:tx>
          <c:spPr>
            <a:pattFill prst="dkDnDiag">
              <a:fgClr>
                <a:schemeClr val="tx1"/>
              </a:fgClr>
              <a:bgClr>
                <a:prstClr val="white"/>
              </a:bgClr>
            </a:pattFill>
          </c:spPr>
          <c:invertIfNegative val="0"/>
          <c:cat>
            <c:strRef>
              <c:f>composition!$C$5:$C$10</c:f>
              <c:strCache>
                <c:ptCount val="6"/>
                <c:pt idx="0">
                  <c:v>less 1.25</c:v>
                </c:pt>
                <c:pt idx="1">
                  <c:v>1.25 - 2.50</c:v>
                </c:pt>
                <c:pt idx="2">
                  <c:v>2.50 -  4.00</c:v>
                </c:pt>
                <c:pt idx="3">
                  <c:v>4.00 - 10.00</c:v>
                </c:pt>
                <c:pt idx="4">
                  <c:v>10.00 - 50.00</c:v>
                </c:pt>
                <c:pt idx="5">
                  <c:v>more 50.00</c:v>
                </c:pt>
              </c:strCache>
            </c:strRef>
          </c:cat>
          <c:val>
            <c:numRef>
              <c:f>composition!$E$5:$E$10</c:f>
              <c:numCache>
                <c:formatCode>0%</c:formatCode>
                <c:ptCount val="6"/>
                <c:pt idx="0">
                  <c:v>0.155488211369573</c:v>
                </c:pt>
                <c:pt idx="1">
                  <c:v>0.121235050754411</c:v>
                </c:pt>
                <c:pt idx="2">
                  <c:v>0.142526951356124</c:v>
                </c:pt>
                <c:pt idx="3">
                  <c:v>0.373389291913592</c:v>
                </c:pt>
                <c:pt idx="4">
                  <c:v>0.200809501411864</c:v>
                </c:pt>
                <c:pt idx="5">
                  <c:v>0.0065509931944364</c:v>
                </c:pt>
              </c:numCache>
            </c:numRef>
          </c:val>
        </c:ser>
        <c:ser>
          <c:idx val="2"/>
          <c:order val="2"/>
          <c:tx>
            <c:strRef>
              <c:f>composition!$F$3:$F$4</c:f>
              <c:strCache>
                <c:ptCount val="1"/>
                <c:pt idx="0">
                  <c:v>Brazil White</c:v>
                </c:pt>
              </c:strCache>
            </c:strRef>
          </c:tx>
          <c:spPr>
            <a:solidFill>
              <a:srgbClr val="FF0000"/>
            </a:solidFill>
          </c:spPr>
          <c:invertIfNegative val="0"/>
          <c:cat>
            <c:strRef>
              <c:f>composition!$C$5:$C$10</c:f>
              <c:strCache>
                <c:ptCount val="6"/>
                <c:pt idx="0">
                  <c:v>less 1.25</c:v>
                </c:pt>
                <c:pt idx="1">
                  <c:v>1.25 - 2.50</c:v>
                </c:pt>
                <c:pt idx="2">
                  <c:v>2.50 -  4.00</c:v>
                </c:pt>
                <c:pt idx="3">
                  <c:v>4.00 - 10.00</c:v>
                </c:pt>
                <c:pt idx="4">
                  <c:v>10.00 - 50.00</c:v>
                </c:pt>
                <c:pt idx="5">
                  <c:v>more 50.00</c:v>
                </c:pt>
              </c:strCache>
            </c:strRef>
          </c:cat>
          <c:val>
            <c:numRef>
              <c:f>composition!$F$5:$F$10</c:f>
              <c:numCache>
                <c:formatCode>0%</c:formatCode>
                <c:ptCount val="6"/>
                <c:pt idx="0">
                  <c:v>0.0283530493366343</c:v>
                </c:pt>
                <c:pt idx="1">
                  <c:v>0.0535607791703952</c:v>
                </c:pt>
                <c:pt idx="2">
                  <c:v>0.0762115313761142</c:v>
                </c:pt>
                <c:pt idx="3">
                  <c:v>0.298883816577404</c:v>
                </c:pt>
                <c:pt idx="4">
                  <c:v>0.465508478086771</c:v>
                </c:pt>
                <c:pt idx="5">
                  <c:v>0.0774823454526803</c:v>
                </c:pt>
              </c:numCache>
            </c:numRef>
          </c:val>
        </c:ser>
        <c:ser>
          <c:idx val="3"/>
          <c:order val="3"/>
          <c:tx>
            <c:strRef>
              <c:f>composition!$G$3:$G$4</c:f>
              <c:strCache>
                <c:ptCount val="1"/>
                <c:pt idx="0">
                  <c:v>Brazil Pardos</c:v>
                </c:pt>
              </c:strCache>
            </c:strRef>
          </c:tx>
          <c:spPr>
            <a:pattFill prst="dkDnDiag">
              <a:fgClr>
                <a:srgbClr val="FF0000"/>
              </a:fgClr>
              <a:bgClr>
                <a:prstClr val="white"/>
              </a:bgClr>
            </a:pattFill>
          </c:spPr>
          <c:invertIfNegative val="0"/>
          <c:cat>
            <c:strRef>
              <c:f>composition!$C$5:$C$10</c:f>
              <c:strCache>
                <c:ptCount val="6"/>
                <c:pt idx="0">
                  <c:v>less 1.25</c:v>
                </c:pt>
                <c:pt idx="1">
                  <c:v>1.25 - 2.50</c:v>
                </c:pt>
                <c:pt idx="2">
                  <c:v>2.50 -  4.00</c:v>
                </c:pt>
                <c:pt idx="3">
                  <c:v>4.00 - 10.00</c:v>
                </c:pt>
                <c:pt idx="4">
                  <c:v>10.00 - 50.00</c:v>
                </c:pt>
                <c:pt idx="5">
                  <c:v>more 50.00</c:v>
                </c:pt>
              </c:strCache>
            </c:strRef>
          </c:cat>
          <c:val>
            <c:numRef>
              <c:f>composition!$G$5:$G$10</c:f>
              <c:numCache>
                <c:formatCode>0%</c:formatCode>
                <c:ptCount val="6"/>
                <c:pt idx="0">
                  <c:v>0.0881975335566734</c:v>
                </c:pt>
                <c:pt idx="1">
                  <c:v>0.133092393113923</c:v>
                </c:pt>
                <c:pt idx="2">
                  <c:v>0.144774319828587</c:v>
                </c:pt>
                <c:pt idx="3">
                  <c:v>0.356281695938812</c:v>
                </c:pt>
                <c:pt idx="4">
                  <c:v>0.259937522970439</c:v>
                </c:pt>
                <c:pt idx="5">
                  <c:v>0.0177165223777131</c:v>
                </c:pt>
              </c:numCache>
            </c:numRef>
          </c:val>
        </c:ser>
        <c:ser>
          <c:idx val="4"/>
          <c:order val="4"/>
          <c:tx>
            <c:strRef>
              <c:f>composition!$H$3:$H$4</c:f>
              <c:strCache>
                <c:ptCount val="1"/>
                <c:pt idx="0">
                  <c:v>Uruguay White</c:v>
                </c:pt>
              </c:strCache>
            </c:strRef>
          </c:tx>
          <c:spPr>
            <a:solidFill>
              <a:srgbClr val="0000FF"/>
            </a:solidFill>
          </c:spPr>
          <c:invertIfNegative val="0"/>
          <c:cat>
            <c:strRef>
              <c:f>composition!$C$5:$C$10</c:f>
              <c:strCache>
                <c:ptCount val="6"/>
                <c:pt idx="0">
                  <c:v>less 1.25</c:v>
                </c:pt>
                <c:pt idx="1">
                  <c:v>1.25 - 2.50</c:v>
                </c:pt>
                <c:pt idx="2">
                  <c:v>2.50 -  4.00</c:v>
                </c:pt>
                <c:pt idx="3">
                  <c:v>4.00 - 10.00</c:v>
                </c:pt>
                <c:pt idx="4">
                  <c:v>10.00 - 50.00</c:v>
                </c:pt>
                <c:pt idx="5">
                  <c:v>more 50.00</c:v>
                </c:pt>
              </c:strCache>
            </c:strRef>
          </c:cat>
          <c:val>
            <c:numRef>
              <c:f>composition!$H$5:$H$10</c:f>
              <c:numCache>
                <c:formatCode>0%</c:formatCode>
                <c:ptCount val="6"/>
                <c:pt idx="0">
                  <c:v>0.0101500491171276</c:v>
                </c:pt>
                <c:pt idx="1">
                  <c:v>0.0270836290601079</c:v>
                </c:pt>
                <c:pt idx="2">
                  <c:v>0.0481700956848255</c:v>
                </c:pt>
                <c:pt idx="3">
                  <c:v>0.238511853435339</c:v>
                </c:pt>
                <c:pt idx="4">
                  <c:v>0.580947568613908</c:v>
                </c:pt>
                <c:pt idx="5">
                  <c:v>0.0951368040886919</c:v>
                </c:pt>
              </c:numCache>
            </c:numRef>
          </c:val>
        </c:ser>
        <c:ser>
          <c:idx val="5"/>
          <c:order val="5"/>
          <c:tx>
            <c:strRef>
              <c:f>composition!$I$3:$I$4</c:f>
              <c:strCache>
                <c:ptCount val="1"/>
                <c:pt idx="0">
                  <c:v>Uruguay Afrodesc</c:v>
                </c:pt>
              </c:strCache>
            </c:strRef>
          </c:tx>
          <c:spPr>
            <a:pattFill prst="dkDnDiag">
              <a:fgClr>
                <a:srgbClr val="0000FF"/>
              </a:fgClr>
              <a:bgClr>
                <a:prstClr val="white"/>
              </a:bgClr>
            </a:pattFill>
          </c:spPr>
          <c:invertIfNegative val="0"/>
          <c:cat>
            <c:strRef>
              <c:f>composition!$C$5:$C$10</c:f>
              <c:strCache>
                <c:ptCount val="6"/>
                <c:pt idx="0">
                  <c:v>less 1.25</c:v>
                </c:pt>
                <c:pt idx="1">
                  <c:v>1.25 - 2.50</c:v>
                </c:pt>
                <c:pt idx="2">
                  <c:v>2.50 -  4.00</c:v>
                </c:pt>
                <c:pt idx="3">
                  <c:v>4.00 - 10.00</c:v>
                </c:pt>
                <c:pt idx="4">
                  <c:v>10.00 - 50.00</c:v>
                </c:pt>
                <c:pt idx="5">
                  <c:v>more 50.00</c:v>
                </c:pt>
              </c:strCache>
            </c:strRef>
          </c:cat>
          <c:val>
            <c:numRef>
              <c:f>composition!$I$5:$I$10</c:f>
              <c:numCache>
                <c:formatCode>0%</c:formatCode>
                <c:ptCount val="6"/>
                <c:pt idx="0">
                  <c:v>0.0241646421601816</c:v>
                </c:pt>
                <c:pt idx="1">
                  <c:v>0.0796328009876936</c:v>
                </c:pt>
                <c:pt idx="2">
                  <c:v>0.109293480425345</c:v>
                </c:pt>
                <c:pt idx="3">
                  <c:v>0.383537775299693</c:v>
                </c:pt>
                <c:pt idx="4">
                  <c:v>0.386554621848739</c:v>
                </c:pt>
                <c:pt idx="5">
                  <c:v>0.0168166792783464</c:v>
                </c:pt>
              </c:numCache>
            </c:numRef>
          </c:val>
        </c:ser>
        <c:dLbls>
          <c:showLegendKey val="0"/>
          <c:showVal val="0"/>
          <c:showCatName val="0"/>
          <c:showSerName val="0"/>
          <c:showPercent val="0"/>
          <c:showBubbleSize val="0"/>
        </c:dLbls>
        <c:gapWidth val="150"/>
        <c:axId val="2140696152"/>
        <c:axId val="2140699288"/>
      </c:barChart>
      <c:catAx>
        <c:axId val="2140696152"/>
        <c:scaling>
          <c:orientation val="minMax"/>
        </c:scaling>
        <c:delete val="0"/>
        <c:axPos val="b"/>
        <c:majorTickMark val="out"/>
        <c:minorTickMark val="none"/>
        <c:tickLblPos val="nextTo"/>
        <c:crossAx val="2140699288"/>
        <c:crosses val="autoZero"/>
        <c:auto val="1"/>
        <c:lblAlgn val="ctr"/>
        <c:lblOffset val="100"/>
        <c:noMultiLvlLbl val="0"/>
      </c:catAx>
      <c:valAx>
        <c:axId val="2140699288"/>
        <c:scaling>
          <c:orientation val="minMax"/>
        </c:scaling>
        <c:delete val="0"/>
        <c:axPos val="l"/>
        <c:majorGridlines/>
        <c:numFmt formatCode="0%" sourceLinked="1"/>
        <c:majorTickMark val="out"/>
        <c:minorTickMark val="none"/>
        <c:tickLblPos val="nextTo"/>
        <c:crossAx val="2140696152"/>
        <c:crosses val="autoZero"/>
        <c:crossBetween val="between"/>
      </c:valAx>
      <c:spPr>
        <a:noFill/>
        <a:ln w="25400">
          <a:noFill/>
        </a:ln>
      </c:spPr>
    </c:plotArea>
    <c:legend>
      <c:legendPos val="r"/>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tx>
            <c:strRef>
              <c:f>[1]composition!$D$32:$D$33</c:f>
              <c:strCache>
                <c:ptCount val="1"/>
                <c:pt idx="0">
                  <c:v>Bolivia Indig Pre-fisc</c:v>
                </c:pt>
              </c:strCache>
            </c:strRef>
          </c:tx>
          <c:spPr>
            <a:solidFill>
              <a:schemeClr val="tx1"/>
            </a:solidFill>
          </c:spPr>
          <c:invertIfNegative val="0"/>
          <c:cat>
            <c:strRef>
              <c:f>[1]composition!$C$34:$C$39</c:f>
              <c:strCache>
                <c:ptCount val="6"/>
                <c:pt idx="0">
                  <c:v>less 1.25</c:v>
                </c:pt>
                <c:pt idx="1">
                  <c:v>1.25 - 2.50</c:v>
                </c:pt>
                <c:pt idx="2">
                  <c:v>2.50 -  4.00</c:v>
                </c:pt>
                <c:pt idx="3">
                  <c:v>4.00 - 10.00</c:v>
                </c:pt>
                <c:pt idx="4">
                  <c:v>10.00 - 50.00</c:v>
                </c:pt>
                <c:pt idx="5">
                  <c:v>more 50.00</c:v>
                </c:pt>
              </c:strCache>
            </c:strRef>
          </c:cat>
          <c:val>
            <c:numRef>
              <c:f>[1]composition!$D$34:$D$39</c:f>
              <c:numCache>
                <c:formatCode>0%</c:formatCode>
                <c:ptCount val="6"/>
                <c:pt idx="0">
                  <c:v>0.155488211369573</c:v>
                </c:pt>
                <c:pt idx="1">
                  <c:v>0.121235050754411</c:v>
                </c:pt>
                <c:pt idx="2">
                  <c:v>0.142526951356124</c:v>
                </c:pt>
                <c:pt idx="3">
                  <c:v>0.373389291913592</c:v>
                </c:pt>
                <c:pt idx="4">
                  <c:v>0.200809501411864</c:v>
                </c:pt>
                <c:pt idx="5">
                  <c:v>0.0065509931944364</c:v>
                </c:pt>
              </c:numCache>
            </c:numRef>
          </c:val>
        </c:ser>
        <c:ser>
          <c:idx val="1"/>
          <c:order val="1"/>
          <c:tx>
            <c:strRef>
              <c:f>[1]composition!$E$32:$E$33</c:f>
              <c:strCache>
                <c:ptCount val="1"/>
                <c:pt idx="0">
                  <c:v>Bolivia Indig Post-fisc</c:v>
                </c:pt>
              </c:strCache>
            </c:strRef>
          </c:tx>
          <c:spPr>
            <a:pattFill prst="ltUpDiag">
              <a:fgClr>
                <a:schemeClr val="tx1"/>
              </a:fgClr>
              <a:bgClr>
                <a:prstClr val="white"/>
              </a:bgClr>
            </a:pattFill>
          </c:spPr>
          <c:invertIfNegative val="0"/>
          <c:cat>
            <c:strRef>
              <c:f>[1]composition!$C$34:$C$39</c:f>
              <c:strCache>
                <c:ptCount val="6"/>
                <c:pt idx="0">
                  <c:v>less 1.25</c:v>
                </c:pt>
                <c:pt idx="1">
                  <c:v>1.25 - 2.50</c:v>
                </c:pt>
                <c:pt idx="2">
                  <c:v>2.50 -  4.00</c:v>
                </c:pt>
                <c:pt idx="3">
                  <c:v>4.00 - 10.00</c:v>
                </c:pt>
                <c:pt idx="4">
                  <c:v>10.00 - 50.00</c:v>
                </c:pt>
                <c:pt idx="5">
                  <c:v>more 50.00</c:v>
                </c:pt>
              </c:strCache>
            </c:strRef>
          </c:cat>
          <c:val>
            <c:numRef>
              <c:f>[1]composition!$E$34:$E$39</c:f>
              <c:numCache>
                <c:formatCode>0%</c:formatCode>
                <c:ptCount val="6"/>
                <c:pt idx="0">
                  <c:v>0.129963874817755</c:v>
                </c:pt>
                <c:pt idx="1">
                  <c:v>0.117867901594737</c:v>
                </c:pt>
                <c:pt idx="2">
                  <c:v>0.148100257078221</c:v>
                </c:pt>
                <c:pt idx="3">
                  <c:v>0.392934381275742</c:v>
                </c:pt>
                <c:pt idx="4">
                  <c:v>0.204582592039109</c:v>
                </c:pt>
                <c:pt idx="5">
                  <c:v>0.0065509931944364</c:v>
                </c:pt>
              </c:numCache>
            </c:numRef>
          </c:val>
        </c:ser>
        <c:ser>
          <c:idx val="2"/>
          <c:order val="2"/>
          <c:tx>
            <c:strRef>
              <c:f>[1]composition!$F$32:$F$33</c:f>
              <c:strCache>
                <c:ptCount val="1"/>
                <c:pt idx="0">
                  <c:v>Brazil Pardos pre-fisc</c:v>
                </c:pt>
              </c:strCache>
            </c:strRef>
          </c:tx>
          <c:spPr>
            <a:solidFill>
              <a:srgbClr val="FF0000"/>
            </a:solidFill>
          </c:spPr>
          <c:invertIfNegative val="0"/>
          <c:cat>
            <c:strRef>
              <c:f>[1]composition!$C$34:$C$39</c:f>
              <c:strCache>
                <c:ptCount val="6"/>
                <c:pt idx="0">
                  <c:v>less 1.25</c:v>
                </c:pt>
                <c:pt idx="1">
                  <c:v>1.25 - 2.50</c:v>
                </c:pt>
                <c:pt idx="2">
                  <c:v>2.50 -  4.00</c:v>
                </c:pt>
                <c:pt idx="3">
                  <c:v>4.00 - 10.00</c:v>
                </c:pt>
                <c:pt idx="4">
                  <c:v>10.00 - 50.00</c:v>
                </c:pt>
                <c:pt idx="5">
                  <c:v>more 50.00</c:v>
                </c:pt>
              </c:strCache>
            </c:strRef>
          </c:cat>
          <c:val>
            <c:numRef>
              <c:f>[1]composition!$F$34:$F$39</c:f>
              <c:numCache>
                <c:formatCode>0%</c:formatCode>
                <c:ptCount val="6"/>
                <c:pt idx="0">
                  <c:v>0.0881975335566734</c:v>
                </c:pt>
                <c:pt idx="1">
                  <c:v>0.133092393113923</c:v>
                </c:pt>
                <c:pt idx="2">
                  <c:v>0.144774319828587</c:v>
                </c:pt>
                <c:pt idx="3">
                  <c:v>0.356281695938812</c:v>
                </c:pt>
                <c:pt idx="4">
                  <c:v>0.259937522970439</c:v>
                </c:pt>
                <c:pt idx="5">
                  <c:v>0.0177165223777131</c:v>
                </c:pt>
              </c:numCache>
            </c:numRef>
          </c:val>
        </c:ser>
        <c:ser>
          <c:idx val="3"/>
          <c:order val="3"/>
          <c:tx>
            <c:strRef>
              <c:f>[1]composition!$G$32:$G$33</c:f>
              <c:strCache>
                <c:ptCount val="1"/>
                <c:pt idx="0">
                  <c:v>Brazil Pardos Post-fisc</c:v>
                </c:pt>
              </c:strCache>
            </c:strRef>
          </c:tx>
          <c:spPr>
            <a:pattFill prst="ltUpDiag">
              <a:fgClr>
                <a:srgbClr val="FF0000"/>
              </a:fgClr>
              <a:bgClr>
                <a:prstClr val="white"/>
              </a:bgClr>
            </a:pattFill>
          </c:spPr>
          <c:invertIfNegative val="0"/>
          <c:cat>
            <c:strRef>
              <c:f>[1]composition!$C$34:$C$39</c:f>
              <c:strCache>
                <c:ptCount val="6"/>
                <c:pt idx="0">
                  <c:v>less 1.25</c:v>
                </c:pt>
                <c:pt idx="1">
                  <c:v>1.25 - 2.50</c:v>
                </c:pt>
                <c:pt idx="2">
                  <c:v>2.50 -  4.00</c:v>
                </c:pt>
                <c:pt idx="3">
                  <c:v>4.00 - 10.00</c:v>
                </c:pt>
                <c:pt idx="4">
                  <c:v>10.00 - 50.00</c:v>
                </c:pt>
                <c:pt idx="5">
                  <c:v>more 50.00</c:v>
                </c:pt>
              </c:strCache>
            </c:strRef>
          </c:cat>
          <c:val>
            <c:numRef>
              <c:f>[1]composition!$G$34:$G$39</c:f>
              <c:numCache>
                <c:formatCode>0%</c:formatCode>
                <c:ptCount val="6"/>
                <c:pt idx="0">
                  <c:v>0.0418263612573384</c:v>
                </c:pt>
                <c:pt idx="1">
                  <c:v>0.125509826037981</c:v>
                </c:pt>
                <c:pt idx="2">
                  <c:v>0.162086209497049</c:v>
                </c:pt>
                <c:pt idx="3">
                  <c:v>0.386689058077612</c:v>
                </c:pt>
                <c:pt idx="4">
                  <c:v>0.267203812343883</c:v>
                </c:pt>
                <c:pt idx="5">
                  <c:v>0.0166847327861357</c:v>
                </c:pt>
              </c:numCache>
            </c:numRef>
          </c:val>
        </c:ser>
        <c:ser>
          <c:idx val="4"/>
          <c:order val="4"/>
          <c:tx>
            <c:strRef>
              <c:f>[1]composition!$H$32:$H$33</c:f>
              <c:strCache>
                <c:ptCount val="1"/>
                <c:pt idx="0">
                  <c:v>Uruguay Afrodesc Pre-fisc</c:v>
                </c:pt>
              </c:strCache>
            </c:strRef>
          </c:tx>
          <c:spPr>
            <a:solidFill>
              <a:srgbClr val="0000FF"/>
            </a:solidFill>
          </c:spPr>
          <c:invertIfNegative val="0"/>
          <c:cat>
            <c:strRef>
              <c:f>[1]composition!$C$34:$C$39</c:f>
              <c:strCache>
                <c:ptCount val="6"/>
                <c:pt idx="0">
                  <c:v>less 1.25</c:v>
                </c:pt>
                <c:pt idx="1">
                  <c:v>1.25 - 2.50</c:v>
                </c:pt>
                <c:pt idx="2">
                  <c:v>2.50 -  4.00</c:v>
                </c:pt>
                <c:pt idx="3">
                  <c:v>4.00 - 10.00</c:v>
                </c:pt>
                <c:pt idx="4">
                  <c:v>10.00 - 50.00</c:v>
                </c:pt>
                <c:pt idx="5">
                  <c:v>more 50.00</c:v>
                </c:pt>
              </c:strCache>
            </c:strRef>
          </c:cat>
          <c:val>
            <c:numRef>
              <c:f>[1]composition!$H$34:$H$39</c:f>
              <c:numCache>
                <c:formatCode>0%</c:formatCode>
                <c:ptCount val="6"/>
                <c:pt idx="0">
                  <c:v>0.0241646421601816</c:v>
                </c:pt>
                <c:pt idx="1">
                  <c:v>0.0796328009876936</c:v>
                </c:pt>
                <c:pt idx="2">
                  <c:v>0.109293480425345</c:v>
                </c:pt>
                <c:pt idx="3">
                  <c:v>0.383537775299693</c:v>
                </c:pt>
                <c:pt idx="4">
                  <c:v>0.386554621848739</c:v>
                </c:pt>
                <c:pt idx="5">
                  <c:v>0.0168166792783464</c:v>
                </c:pt>
              </c:numCache>
            </c:numRef>
          </c:val>
        </c:ser>
        <c:ser>
          <c:idx val="5"/>
          <c:order val="5"/>
          <c:tx>
            <c:strRef>
              <c:f>[1]composition!$I$32:$I$33</c:f>
              <c:strCache>
                <c:ptCount val="1"/>
                <c:pt idx="0">
                  <c:v>Uruguay Afrodesc Post-fisc</c:v>
                </c:pt>
              </c:strCache>
            </c:strRef>
          </c:tx>
          <c:spPr>
            <a:pattFill prst="ltUpDiag">
              <a:fgClr>
                <a:srgbClr val="0000FF"/>
              </a:fgClr>
              <a:bgClr>
                <a:prstClr val="white"/>
              </a:bgClr>
            </a:pattFill>
          </c:spPr>
          <c:invertIfNegative val="0"/>
          <c:cat>
            <c:strRef>
              <c:f>[1]composition!$C$34:$C$39</c:f>
              <c:strCache>
                <c:ptCount val="6"/>
                <c:pt idx="0">
                  <c:v>less 1.25</c:v>
                </c:pt>
                <c:pt idx="1">
                  <c:v>1.25 - 2.50</c:v>
                </c:pt>
                <c:pt idx="2">
                  <c:v>2.50 -  4.00</c:v>
                </c:pt>
                <c:pt idx="3">
                  <c:v>4.00 - 10.00</c:v>
                </c:pt>
                <c:pt idx="4">
                  <c:v>10.00 - 50.00</c:v>
                </c:pt>
                <c:pt idx="5">
                  <c:v>more 50.00</c:v>
                </c:pt>
              </c:strCache>
            </c:strRef>
          </c:cat>
          <c:val>
            <c:numRef>
              <c:f>[1]composition!$I$34:$I$39</c:f>
              <c:numCache>
                <c:formatCode>0%</c:formatCode>
                <c:ptCount val="6"/>
                <c:pt idx="0">
                  <c:v>0.0</c:v>
                </c:pt>
                <c:pt idx="1">
                  <c:v>0.0205902266119718</c:v>
                </c:pt>
                <c:pt idx="2">
                  <c:v>0.0749432474411566</c:v>
                </c:pt>
                <c:pt idx="3">
                  <c:v>0.461955872396352</c:v>
                </c:pt>
                <c:pt idx="4">
                  <c:v>0.428899996017364</c:v>
                </c:pt>
                <c:pt idx="5">
                  <c:v>0.0136106575331554</c:v>
                </c:pt>
              </c:numCache>
            </c:numRef>
          </c:val>
        </c:ser>
        <c:dLbls>
          <c:showLegendKey val="0"/>
          <c:showVal val="0"/>
          <c:showCatName val="0"/>
          <c:showSerName val="0"/>
          <c:showPercent val="0"/>
          <c:showBubbleSize val="0"/>
        </c:dLbls>
        <c:gapWidth val="150"/>
        <c:axId val="2139618872"/>
        <c:axId val="2028604824"/>
      </c:barChart>
      <c:catAx>
        <c:axId val="2139618872"/>
        <c:scaling>
          <c:orientation val="minMax"/>
        </c:scaling>
        <c:delete val="0"/>
        <c:axPos val="l"/>
        <c:majorTickMark val="out"/>
        <c:minorTickMark val="none"/>
        <c:tickLblPos val="nextTo"/>
        <c:crossAx val="2028604824"/>
        <c:crosses val="autoZero"/>
        <c:auto val="1"/>
        <c:lblAlgn val="ctr"/>
        <c:lblOffset val="100"/>
        <c:noMultiLvlLbl val="0"/>
      </c:catAx>
      <c:valAx>
        <c:axId val="2028604824"/>
        <c:scaling>
          <c:orientation val="minMax"/>
        </c:scaling>
        <c:delete val="0"/>
        <c:axPos val="b"/>
        <c:majorGridlines/>
        <c:numFmt formatCode="0%" sourceLinked="1"/>
        <c:majorTickMark val="out"/>
        <c:minorTickMark val="none"/>
        <c:tickLblPos val="nextTo"/>
        <c:crossAx val="2139618872"/>
        <c:crosses val="autoZero"/>
        <c:crossBetween val="between"/>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172168-C2C3-8B4C-B2D4-FE9F3C69FA40}" type="datetimeFigureOut">
              <a:rPr lang="en-US" smtClean="0"/>
              <a:t>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B5C027-8E87-0540-9572-84031DC5E90E}" type="slidenum">
              <a:rPr lang="en-US" smtClean="0"/>
              <a:t>‹#›</a:t>
            </a:fld>
            <a:endParaRPr lang="en-US"/>
          </a:p>
        </p:txBody>
      </p:sp>
    </p:spTree>
    <p:extLst>
      <p:ext uri="{BB962C8B-B14F-4D97-AF65-F5344CB8AC3E}">
        <p14:creationId xmlns:p14="http://schemas.microsoft.com/office/powerpoint/2010/main" val="31099167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Size matters but is not destiny. Uruguay showed was</a:t>
            </a:r>
            <a:r>
              <a:rPr lang="en-US" baseline="0" dirty="0" smtClean="0"/>
              <a:t> number 2 in terms of redistribution and number 1 in terms of poverty reduction but its budget size is close to Mexico´s.</a:t>
            </a:r>
          </a:p>
          <a:p>
            <a:r>
              <a:rPr lang="en-US" baseline="0" dirty="0" smtClean="0"/>
              <a:t>In Peru, fiscal space, however, may be a restriction.</a:t>
            </a:r>
            <a:endParaRPr lang="en-US" dirty="0"/>
          </a:p>
        </p:txBody>
      </p:sp>
      <p:sp>
        <p:nvSpPr>
          <p:cNvPr id="4" name="Slide Number Placeholder 3"/>
          <p:cNvSpPr>
            <a:spLocks noGrp="1"/>
          </p:cNvSpPr>
          <p:nvPr>
            <p:ph type="sldNum" sz="quarter" idx="10"/>
          </p:nvPr>
        </p:nvSpPr>
        <p:spPr/>
        <p:txBody>
          <a:bodyPr/>
          <a:lstStyle/>
          <a:p>
            <a:fld id="{F21314CB-95BE-4D48-8445-6D90DA81F2B2}" type="slidenum">
              <a:rPr lang="en-US" smtClean="0"/>
              <a:pPr/>
              <a:t>5</a:t>
            </a:fld>
            <a:endParaRPr lang="en-US"/>
          </a:p>
        </p:txBody>
      </p:sp>
    </p:spTree>
    <p:extLst>
      <p:ext uri="{BB962C8B-B14F-4D97-AF65-F5344CB8AC3E}">
        <p14:creationId xmlns:p14="http://schemas.microsoft.com/office/powerpoint/2010/main" val="410288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80C8C0-5DA7-F841-8935-41725BF17536}" type="datetimeFigureOut">
              <a:rPr lang="en-US" smtClean="0"/>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BF96D-4A7A-4441-9D8E-7BFDB7FC6970}" type="slidenum">
              <a:rPr lang="en-US" smtClean="0"/>
              <a:t>‹#›</a:t>
            </a:fld>
            <a:endParaRPr lang="en-US"/>
          </a:p>
        </p:txBody>
      </p:sp>
    </p:spTree>
    <p:extLst>
      <p:ext uri="{BB962C8B-B14F-4D97-AF65-F5344CB8AC3E}">
        <p14:creationId xmlns:p14="http://schemas.microsoft.com/office/powerpoint/2010/main" val="1132928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80C8C0-5DA7-F841-8935-41725BF17536}" type="datetimeFigureOut">
              <a:rPr lang="en-US" smtClean="0"/>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BF96D-4A7A-4441-9D8E-7BFDB7FC6970}" type="slidenum">
              <a:rPr lang="en-US" smtClean="0"/>
              <a:t>‹#›</a:t>
            </a:fld>
            <a:endParaRPr lang="en-US"/>
          </a:p>
        </p:txBody>
      </p:sp>
    </p:spTree>
    <p:extLst>
      <p:ext uri="{BB962C8B-B14F-4D97-AF65-F5344CB8AC3E}">
        <p14:creationId xmlns:p14="http://schemas.microsoft.com/office/powerpoint/2010/main" val="3169283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80C8C0-5DA7-F841-8935-41725BF17536}" type="datetimeFigureOut">
              <a:rPr lang="en-US" smtClean="0"/>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BF96D-4A7A-4441-9D8E-7BFDB7FC6970}" type="slidenum">
              <a:rPr lang="en-US" smtClean="0"/>
              <a:t>‹#›</a:t>
            </a:fld>
            <a:endParaRPr lang="en-US"/>
          </a:p>
        </p:txBody>
      </p:sp>
    </p:spTree>
    <p:extLst>
      <p:ext uri="{BB962C8B-B14F-4D97-AF65-F5344CB8AC3E}">
        <p14:creationId xmlns:p14="http://schemas.microsoft.com/office/powerpoint/2010/main" val="2810724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80C8C0-5DA7-F841-8935-41725BF17536}" type="datetimeFigureOut">
              <a:rPr lang="en-US" smtClean="0"/>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BF96D-4A7A-4441-9D8E-7BFDB7FC6970}" type="slidenum">
              <a:rPr lang="en-US" smtClean="0"/>
              <a:t>‹#›</a:t>
            </a:fld>
            <a:endParaRPr lang="en-US"/>
          </a:p>
        </p:txBody>
      </p:sp>
    </p:spTree>
    <p:extLst>
      <p:ext uri="{BB962C8B-B14F-4D97-AF65-F5344CB8AC3E}">
        <p14:creationId xmlns:p14="http://schemas.microsoft.com/office/powerpoint/2010/main" val="469753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80C8C0-5DA7-F841-8935-41725BF17536}" type="datetimeFigureOut">
              <a:rPr lang="en-US" smtClean="0"/>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BF96D-4A7A-4441-9D8E-7BFDB7FC6970}" type="slidenum">
              <a:rPr lang="en-US" smtClean="0"/>
              <a:t>‹#›</a:t>
            </a:fld>
            <a:endParaRPr lang="en-US"/>
          </a:p>
        </p:txBody>
      </p:sp>
    </p:spTree>
    <p:extLst>
      <p:ext uri="{BB962C8B-B14F-4D97-AF65-F5344CB8AC3E}">
        <p14:creationId xmlns:p14="http://schemas.microsoft.com/office/powerpoint/2010/main" val="3907495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80C8C0-5DA7-F841-8935-41725BF17536}" type="datetimeFigureOut">
              <a:rPr lang="en-US" smtClean="0"/>
              <a:t>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9BF96D-4A7A-4441-9D8E-7BFDB7FC6970}" type="slidenum">
              <a:rPr lang="en-US" smtClean="0"/>
              <a:t>‹#›</a:t>
            </a:fld>
            <a:endParaRPr lang="en-US"/>
          </a:p>
        </p:txBody>
      </p:sp>
    </p:spTree>
    <p:extLst>
      <p:ext uri="{BB962C8B-B14F-4D97-AF65-F5344CB8AC3E}">
        <p14:creationId xmlns:p14="http://schemas.microsoft.com/office/powerpoint/2010/main" val="3019261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80C8C0-5DA7-F841-8935-41725BF17536}" type="datetimeFigureOut">
              <a:rPr lang="en-US" smtClean="0"/>
              <a:t>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9BF96D-4A7A-4441-9D8E-7BFDB7FC6970}" type="slidenum">
              <a:rPr lang="en-US" smtClean="0"/>
              <a:t>‹#›</a:t>
            </a:fld>
            <a:endParaRPr lang="en-US"/>
          </a:p>
        </p:txBody>
      </p:sp>
    </p:spTree>
    <p:extLst>
      <p:ext uri="{BB962C8B-B14F-4D97-AF65-F5344CB8AC3E}">
        <p14:creationId xmlns:p14="http://schemas.microsoft.com/office/powerpoint/2010/main" val="2616758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80C8C0-5DA7-F841-8935-41725BF17536}" type="datetimeFigureOut">
              <a:rPr lang="en-US" smtClean="0"/>
              <a:t>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9BF96D-4A7A-4441-9D8E-7BFDB7FC6970}" type="slidenum">
              <a:rPr lang="en-US" smtClean="0"/>
              <a:t>‹#›</a:t>
            </a:fld>
            <a:endParaRPr lang="en-US"/>
          </a:p>
        </p:txBody>
      </p:sp>
    </p:spTree>
    <p:extLst>
      <p:ext uri="{BB962C8B-B14F-4D97-AF65-F5344CB8AC3E}">
        <p14:creationId xmlns:p14="http://schemas.microsoft.com/office/powerpoint/2010/main" val="191110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80C8C0-5DA7-F841-8935-41725BF17536}" type="datetimeFigureOut">
              <a:rPr lang="en-US" smtClean="0"/>
              <a:t>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9BF96D-4A7A-4441-9D8E-7BFDB7FC6970}" type="slidenum">
              <a:rPr lang="en-US" smtClean="0"/>
              <a:t>‹#›</a:t>
            </a:fld>
            <a:endParaRPr lang="en-US"/>
          </a:p>
        </p:txBody>
      </p:sp>
    </p:spTree>
    <p:extLst>
      <p:ext uri="{BB962C8B-B14F-4D97-AF65-F5344CB8AC3E}">
        <p14:creationId xmlns:p14="http://schemas.microsoft.com/office/powerpoint/2010/main" val="3044935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80C8C0-5DA7-F841-8935-41725BF17536}" type="datetimeFigureOut">
              <a:rPr lang="en-US" smtClean="0"/>
              <a:t>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9BF96D-4A7A-4441-9D8E-7BFDB7FC6970}" type="slidenum">
              <a:rPr lang="en-US" smtClean="0"/>
              <a:t>‹#›</a:t>
            </a:fld>
            <a:endParaRPr lang="en-US"/>
          </a:p>
        </p:txBody>
      </p:sp>
    </p:spTree>
    <p:extLst>
      <p:ext uri="{BB962C8B-B14F-4D97-AF65-F5344CB8AC3E}">
        <p14:creationId xmlns:p14="http://schemas.microsoft.com/office/powerpoint/2010/main" val="1041253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80C8C0-5DA7-F841-8935-41725BF17536}" type="datetimeFigureOut">
              <a:rPr lang="en-US" smtClean="0"/>
              <a:t>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9BF96D-4A7A-4441-9D8E-7BFDB7FC6970}" type="slidenum">
              <a:rPr lang="en-US" smtClean="0"/>
              <a:t>‹#›</a:t>
            </a:fld>
            <a:endParaRPr lang="en-US"/>
          </a:p>
        </p:txBody>
      </p:sp>
    </p:spTree>
    <p:extLst>
      <p:ext uri="{BB962C8B-B14F-4D97-AF65-F5344CB8AC3E}">
        <p14:creationId xmlns:p14="http://schemas.microsoft.com/office/powerpoint/2010/main" val="21168065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80C8C0-5DA7-F841-8935-41725BF17536}" type="datetimeFigureOut">
              <a:rPr lang="en-US" smtClean="0"/>
              <a:t>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BF96D-4A7A-4441-9D8E-7BFDB7FC6970}" type="slidenum">
              <a:rPr lang="en-US" smtClean="0"/>
              <a:t>‹#›</a:t>
            </a:fld>
            <a:endParaRPr lang="en-US"/>
          </a:p>
        </p:txBody>
      </p:sp>
    </p:spTree>
    <p:extLst>
      <p:ext uri="{BB962C8B-B14F-4D97-AF65-F5344CB8AC3E}">
        <p14:creationId xmlns:p14="http://schemas.microsoft.com/office/powerpoint/2010/main" val="637381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jpg"/><Relationship Id="rId5" Type="http://schemas.openxmlformats.org/officeDocument/2006/relationships/image" Target="../media/image4.gif"/><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9.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commitmentoequity.org" TargetMode="Externa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Fiscal Policy and the Ethno-Racial Divide: Bolivia, Brazil and Uruguay</a:t>
            </a:r>
            <a:endParaRPr lang="en-US" b="1" dirty="0"/>
          </a:p>
        </p:txBody>
      </p:sp>
      <p:sp>
        <p:nvSpPr>
          <p:cNvPr id="3" name="Subtitle 2"/>
          <p:cNvSpPr>
            <a:spLocks noGrp="1"/>
          </p:cNvSpPr>
          <p:nvPr>
            <p:ph type="subTitle" idx="1"/>
          </p:nvPr>
        </p:nvSpPr>
        <p:spPr>
          <a:xfrm>
            <a:off x="1371599" y="3886199"/>
            <a:ext cx="6543777" cy="2567365"/>
          </a:xfrm>
        </p:spPr>
        <p:txBody>
          <a:bodyPr>
            <a:normAutofit fontScale="92500" lnSpcReduction="20000"/>
          </a:bodyPr>
          <a:lstStyle/>
          <a:p>
            <a:r>
              <a:rPr lang="en-US" dirty="0" smtClean="0"/>
              <a:t>Nora Lustig</a:t>
            </a:r>
          </a:p>
          <a:p>
            <a:r>
              <a:rPr lang="en-US" dirty="0" smtClean="0"/>
              <a:t>Tulane University</a:t>
            </a:r>
          </a:p>
          <a:p>
            <a:r>
              <a:rPr lang="en-US" dirty="0" smtClean="0"/>
              <a:t>Inter-American Development Bank</a:t>
            </a:r>
          </a:p>
          <a:p>
            <a:r>
              <a:rPr lang="en-US" dirty="0" smtClean="0"/>
              <a:t>Washington, DC, November 21, 2013</a:t>
            </a:r>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l="4109" r="3653"/>
          <a:stretch/>
        </p:blipFill>
        <p:spPr bwMode="auto">
          <a:xfrm>
            <a:off x="685800" y="482282"/>
            <a:ext cx="2209800" cy="753851"/>
          </a:xfrm>
          <a:prstGeom prst="rect">
            <a:avLst/>
          </a:prstGeom>
          <a:noFill/>
          <a:ln>
            <a:noFill/>
          </a:ln>
          <a:extLst>
            <a:ext uri="{53640926-AAD7-44d8-BBD7-CCE9431645EC}">
              <a14:shadowObscured xmlns:a14="http://schemas.microsoft.com/office/drawing/2010/main"/>
            </a:ext>
          </a:extLst>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695617" y="493714"/>
            <a:ext cx="857250" cy="620395"/>
          </a:xfrm>
          <a:prstGeom prst="rect">
            <a:avLst/>
          </a:prstGeom>
          <a:noFill/>
          <a:ln>
            <a:noFill/>
          </a:ln>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5713369" y="522924"/>
            <a:ext cx="1257300" cy="591185"/>
          </a:xfrm>
          <a:prstGeom prst="rect">
            <a:avLst/>
          </a:prstGeom>
        </p:spPr>
      </p:pic>
      <p:pic>
        <p:nvPicPr>
          <p:cNvPr id="7" name="Picture 6" descr="logo for facts"/>
          <p:cNvPicPr/>
          <p:nvPr/>
        </p:nvPicPr>
        <p:blipFill>
          <a:blip r:embed="rId5">
            <a:extLst>
              <a:ext uri="{28A0092B-C50C-407E-A947-70E740481C1C}">
                <a14:useLocalDpi xmlns:a14="http://schemas.microsoft.com/office/drawing/2010/main" val="0"/>
              </a:ext>
            </a:extLst>
          </a:blip>
          <a:srcRect/>
          <a:stretch>
            <a:fillRect/>
          </a:stretch>
        </p:blipFill>
        <p:spPr bwMode="auto">
          <a:xfrm>
            <a:off x="6962876" y="482282"/>
            <a:ext cx="1905000" cy="753851"/>
          </a:xfrm>
          <a:prstGeom prst="rect">
            <a:avLst/>
          </a:prstGeom>
          <a:noFill/>
          <a:ln>
            <a:noFill/>
          </a:ln>
        </p:spPr>
      </p:pic>
    </p:spTree>
    <p:extLst>
      <p:ext uri="{BB962C8B-B14F-4D97-AF65-F5344CB8AC3E}">
        <p14:creationId xmlns:p14="http://schemas.microsoft.com/office/powerpoint/2010/main" val="4656462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Ethno-Racial Composition of the Population by Income Class</a:t>
            </a:r>
            <a:r>
              <a:rPr lang="en-US" dirty="0" smtClean="0"/>
              <a:t> </a:t>
            </a:r>
            <a:br>
              <a:rPr lang="en-US" dirty="0" smtClean="0"/>
            </a:br>
            <a:r>
              <a:rPr lang="en-US" sz="2200" dirty="0" smtClean="0"/>
              <a:t>(thresholds from Ferreira et al., 2013)</a:t>
            </a:r>
            <a:endParaRPr lang="en-US" sz="2200" dirty="0"/>
          </a:p>
        </p:txBody>
      </p:sp>
      <p:graphicFrame>
        <p:nvGraphicFramePr>
          <p:cNvPr id="3" name="Chart 2"/>
          <p:cNvGraphicFramePr>
            <a:graphicFrameLocks/>
          </p:cNvGraphicFramePr>
          <p:nvPr>
            <p:extLst>
              <p:ext uri="{D42A27DB-BD31-4B8C-83A1-F6EECF244321}">
                <p14:modId xmlns:p14="http://schemas.microsoft.com/office/powerpoint/2010/main" val="2116911793"/>
              </p:ext>
            </p:extLst>
          </p:nvPr>
        </p:nvGraphicFramePr>
        <p:xfrm>
          <a:off x="457199" y="1565555"/>
          <a:ext cx="8414982" cy="52924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38812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chart seriesIdx="-4" categoryIdx="2"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chart seriesIdx="-4" categoryIdx="3"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chart seriesIdx="-4" categoryIdx="4"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graphicEl>
                                              <a:chart seriesIdx="-4" categoryIdx="5"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graphicEl>
                                              <a:chart seriesIdx="-4" categoryIdx="6"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Ethno-Racial Composition of the Population by Income Class</a:t>
            </a:r>
            <a:br>
              <a:rPr lang="en-US" dirty="0" smtClean="0"/>
            </a:br>
            <a:r>
              <a:rPr lang="en-US" sz="2200" dirty="0" smtClean="0"/>
              <a:t>Market and Disposable Income </a:t>
            </a:r>
            <a:br>
              <a:rPr lang="en-US" sz="2200" dirty="0" smtClean="0"/>
            </a:br>
            <a:endParaRPr lang="en-US" sz="2200" dirty="0"/>
          </a:p>
        </p:txBody>
      </p:sp>
      <p:graphicFrame>
        <p:nvGraphicFramePr>
          <p:cNvPr id="3" name="Chart 2"/>
          <p:cNvGraphicFramePr>
            <a:graphicFrameLocks/>
          </p:cNvGraphicFramePr>
          <p:nvPr>
            <p:extLst>
              <p:ext uri="{D42A27DB-BD31-4B8C-83A1-F6EECF244321}">
                <p14:modId xmlns:p14="http://schemas.microsoft.com/office/powerpoint/2010/main" val="969882392"/>
              </p:ext>
            </p:extLst>
          </p:nvPr>
        </p:nvGraphicFramePr>
        <p:xfrm>
          <a:off x="457200" y="1548160"/>
          <a:ext cx="8229600" cy="49575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03197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chart seriesIdx="0" categoryIdx="0" bldStep="ptIn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chart seriesIdx="0" categoryIdx="1" bldStep="ptIn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chart seriesIdx="0" categoryIdx="2" bldStep="ptIn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chart seriesIdx="0" categoryIdx="3" bldStep="ptIn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chart seriesIdx="0" categoryIdx="4" bldStep="ptIn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graphicEl>
                                              <a:chart seriesIdx="0" categoryIdx="5" bldStep="ptInSeries"/>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graphicEl>
                                              <a:chart seriesIdx="0" categoryIdx="6" bldStep="ptInSeries"/>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graphicEl>
                                              <a:chart seriesIdx="1" categoryIdx="0" bldStep="ptInSeries"/>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graphicEl>
                                              <a:chart seriesIdx="1" categoryIdx="1" bldStep="ptInSeries"/>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graphicEl>
                                              <a:chart seriesIdx="1" categoryIdx="2" bldStep="ptInSeries"/>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graphicEl>
                                              <a:chart seriesIdx="1" categoryIdx="3" bldStep="ptInSeries"/>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graphicEl>
                                              <a:chart seriesIdx="1" categoryIdx="4" bldStep="ptInSeries"/>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graphicEl>
                                              <a:chart seriesIdx="1" categoryIdx="5" bldStep="ptInSeries"/>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graphicEl>
                                              <a:chart seriesIdx="1" categoryIdx="6" bldStep="ptInSeries"/>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graphicEl>
                                              <a:chart seriesIdx="2" categoryIdx="0" bldStep="ptInSeries"/>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graphicEl>
                                              <a:chart seriesIdx="2" categoryIdx="1" bldStep="ptInSeries"/>
                                            </p:graphic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
                                            <p:graphicEl>
                                              <a:chart seriesIdx="2" categoryIdx="2" bldStep="ptInSeries"/>
                                            </p:graphic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
                                            <p:graphicEl>
                                              <a:chart seriesIdx="2" categoryIdx="3" bldStep="ptInSeries"/>
                                            </p:graphic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
                                            <p:graphicEl>
                                              <a:chart seriesIdx="2" categoryIdx="4" bldStep="ptInSeries"/>
                                            </p:graphic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
                                            <p:graphicEl>
                                              <a:chart seriesIdx="2" categoryIdx="5" bldStep="ptInSeries"/>
                                            </p:graphic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
                                            <p:graphicEl>
                                              <a:chart seriesIdx="2" categoryIdx="6" bldStep="ptInSeries"/>
                                            </p:graphic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
                                            <p:graphicEl>
                                              <a:chart seriesIdx="3" categoryIdx="0" bldStep="ptInSeries"/>
                                            </p:graphic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
                                            <p:graphicEl>
                                              <a:chart seriesIdx="3" categoryIdx="1" bldStep="ptInSeries"/>
                                            </p:graphic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
                                            <p:graphicEl>
                                              <a:chart seriesIdx="3" categoryIdx="2" bldStep="ptInSeries"/>
                                            </p:graphic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
                                            <p:graphicEl>
                                              <a:chart seriesIdx="3" categoryIdx="3" bldStep="ptInSeries"/>
                                            </p:graphic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
                                            <p:graphicEl>
                                              <a:chart seriesIdx="3" categoryIdx="4" bldStep="ptInSeries"/>
                                            </p:graphic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
                                            <p:graphicEl>
                                              <a:chart seriesIdx="3" categoryIdx="5" bldStep="ptInSeries"/>
                                            </p:graphic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
                                            <p:graphicEl>
                                              <a:chart seriesIdx="3" categoryIdx="6" bldStep="ptInSeries"/>
                                            </p:graphic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3">
                                            <p:graphicEl>
                                              <a:chart seriesIdx="4" categoryIdx="0" bldStep="ptInSeries"/>
                                            </p:graphic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3">
                                            <p:graphicEl>
                                              <a:chart seriesIdx="4" categoryIdx="1" bldStep="ptInSeries"/>
                                            </p:graphic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3">
                                            <p:graphicEl>
                                              <a:chart seriesIdx="4" categoryIdx="2" bldStep="ptInSeries"/>
                                            </p:graphicEl>
                                          </p:spTgt>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3">
                                            <p:graphicEl>
                                              <a:chart seriesIdx="4" categoryIdx="3" bldStep="ptInSeries"/>
                                            </p:graphicEl>
                                          </p:spTgt>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3">
                                            <p:graphicEl>
                                              <a:chart seriesIdx="4" categoryIdx="4" bldStep="ptInSeries"/>
                                            </p:graphicEl>
                                          </p:spTgt>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3">
                                            <p:graphicEl>
                                              <a:chart seriesIdx="4" categoryIdx="5" bldStep="ptInSeries"/>
                                            </p:graphicEl>
                                          </p:spTgt>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3">
                                            <p:graphicEl>
                                              <a:chart seriesIdx="4" categoryIdx="6" bldStep="ptInSeries"/>
                                            </p:graphicEl>
                                          </p:spTgt>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3">
                                            <p:graphicEl>
                                              <a:chart seriesIdx="5" categoryIdx="0" bldStep="ptInSeries"/>
                                            </p:graphicEl>
                                          </p:spTgt>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3">
                                            <p:graphicEl>
                                              <a:chart seriesIdx="5" categoryIdx="1" bldStep="ptInSeries"/>
                                            </p:graphicEl>
                                          </p:spTgt>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3">
                                            <p:graphicEl>
                                              <a:chart seriesIdx="5" categoryIdx="2" bldStep="ptInSeries"/>
                                            </p:graphicEl>
                                          </p:spTgt>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3">
                                            <p:graphicEl>
                                              <a:chart seriesIdx="5" categoryIdx="3" bldStep="ptInSeries"/>
                                            </p:graphicEl>
                                          </p:spTgt>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3">
                                            <p:graphicEl>
                                              <a:chart seriesIdx="5" categoryIdx="4" bldStep="ptInSeries"/>
                                            </p:graphicEl>
                                          </p:spTgt>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3">
                                            <p:graphicEl>
                                              <a:chart seriesIdx="5" categoryIdx="5" bldStep="ptInSeries"/>
                                            </p:graphicEl>
                                          </p:spTgt>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3">
                                            <p:graphicEl>
                                              <a:chart seriesIdx="5" categoryIdx="6" bldStep="ptIn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El"/>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Ratio of Income Per Capita Between Ethno-Racial Groups</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3636705398"/>
              </p:ext>
            </p:extLst>
          </p:nvPr>
        </p:nvGraphicFramePr>
        <p:xfrm>
          <a:off x="661063" y="1739071"/>
          <a:ext cx="7584845" cy="47144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50453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chart seriesIdx="-4" categoryIdx="2"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096"/>
            <a:ext cx="8229600" cy="1475793"/>
          </a:xfrm>
        </p:spPr>
        <p:txBody>
          <a:bodyPr>
            <a:normAutofit fontScale="90000"/>
          </a:bodyPr>
          <a:lstStyle/>
          <a:p>
            <a:r>
              <a:rPr lang="en-US" dirty="0" smtClean="0"/>
              <a:t>Distribution of the Population by Income Class </a:t>
            </a:r>
            <a:br>
              <a:rPr lang="en-US" dirty="0" smtClean="0"/>
            </a:br>
            <a:r>
              <a:rPr lang="en-US" sz="2200" dirty="0" smtClean="0"/>
              <a:t>(thresholds from Ferreira et al., 2013)</a:t>
            </a:r>
            <a:endParaRPr lang="en-US" sz="2200" dirty="0"/>
          </a:p>
        </p:txBody>
      </p:sp>
      <p:graphicFrame>
        <p:nvGraphicFramePr>
          <p:cNvPr id="3" name="Chart 2"/>
          <p:cNvGraphicFramePr>
            <a:graphicFrameLocks/>
          </p:cNvGraphicFramePr>
          <p:nvPr>
            <p:extLst>
              <p:ext uri="{D42A27DB-BD31-4B8C-83A1-F6EECF244321}">
                <p14:modId xmlns:p14="http://schemas.microsoft.com/office/powerpoint/2010/main" val="755949167"/>
              </p:ext>
            </p:extLst>
          </p:nvPr>
        </p:nvGraphicFramePr>
        <p:xfrm>
          <a:off x="457200" y="1576889"/>
          <a:ext cx="8038868" cy="49614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22568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chart seriesIdx="0" categoryIdx="0" bldStep="ptIn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chart seriesIdx="0" categoryIdx="1" bldStep="ptIn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chart seriesIdx="0" categoryIdx="2" bldStep="ptIn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chart seriesIdx="0" categoryIdx="3" bldStep="ptIn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chart seriesIdx="0" categoryIdx="4" bldStep="ptIn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graphicEl>
                                              <a:chart seriesIdx="0" categoryIdx="5" bldStep="ptInSeries"/>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graphicEl>
                                              <a:chart seriesIdx="1" categoryIdx="0" bldStep="ptInSeries"/>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graphicEl>
                                              <a:chart seriesIdx="1" categoryIdx="1" bldStep="ptInSeries"/>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graphicEl>
                                              <a:chart seriesIdx="1" categoryIdx="2" bldStep="ptInSeries"/>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graphicEl>
                                              <a:chart seriesIdx="1" categoryIdx="3" bldStep="ptInSeries"/>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graphicEl>
                                              <a:chart seriesIdx="1" categoryIdx="4" bldStep="ptInSeries"/>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graphicEl>
                                              <a:chart seriesIdx="1" categoryIdx="5" bldStep="ptInSeries"/>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graphicEl>
                                              <a:chart seriesIdx="2" categoryIdx="0" bldStep="ptInSeries"/>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graphicEl>
                                              <a:chart seriesIdx="2" categoryIdx="1" bldStep="ptInSeries"/>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graphicEl>
                                              <a:chart seriesIdx="2" categoryIdx="2" bldStep="ptInSeries"/>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graphicEl>
                                              <a:chart seriesIdx="2" categoryIdx="3" bldStep="ptInSeries"/>
                                            </p:graphic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
                                            <p:graphicEl>
                                              <a:chart seriesIdx="2" categoryIdx="4" bldStep="ptInSeries"/>
                                            </p:graphic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
                                            <p:graphicEl>
                                              <a:chart seriesIdx="2" categoryIdx="5" bldStep="ptInSeries"/>
                                            </p:graphic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
                                            <p:graphicEl>
                                              <a:chart seriesIdx="3" categoryIdx="0" bldStep="ptInSeries"/>
                                            </p:graphic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
                                            <p:graphicEl>
                                              <a:chart seriesIdx="3" categoryIdx="1" bldStep="ptInSeries"/>
                                            </p:graphic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
                                            <p:graphicEl>
                                              <a:chart seriesIdx="3" categoryIdx="2" bldStep="ptInSeries"/>
                                            </p:graphic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
                                            <p:graphicEl>
                                              <a:chart seriesIdx="3" categoryIdx="3" bldStep="ptInSeries"/>
                                            </p:graphic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
                                            <p:graphicEl>
                                              <a:chart seriesIdx="3" categoryIdx="4" bldStep="ptInSeries"/>
                                            </p:graphic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
                                            <p:graphicEl>
                                              <a:chart seriesIdx="3" categoryIdx="5" bldStep="ptInSeries"/>
                                            </p:graphic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
                                            <p:graphicEl>
                                              <a:chart seriesIdx="4" categoryIdx="0" bldStep="ptInSeries"/>
                                            </p:graphic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
                                            <p:graphicEl>
                                              <a:chart seriesIdx="4" categoryIdx="1" bldStep="ptInSeries"/>
                                            </p:graphic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
                                            <p:graphicEl>
                                              <a:chart seriesIdx="4" categoryIdx="2" bldStep="ptInSeries"/>
                                            </p:graphic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
                                            <p:graphicEl>
                                              <a:chart seriesIdx="4" categoryIdx="3" bldStep="ptInSeries"/>
                                            </p:graphic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3">
                                            <p:graphicEl>
                                              <a:chart seriesIdx="4" categoryIdx="4" bldStep="ptInSeries"/>
                                            </p:graphic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3">
                                            <p:graphicEl>
                                              <a:chart seriesIdx="4" categoryIdx="5" bldStep="ptInSeries"/>
                                            </p:graphic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3">
                                            <p:graphicEl>
                                              <a:chart seriesIdx="5" categoryIdx="0" bldStep="ptInSeries"/>
                                            </p:graphicEl>
                                          </p:spTgt>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3">
                                            <p:graphicEl>
                                              <a:chart seriesIdx="5" categoryIdx="1" bldStep="ptInSeries"/>
                                            </p:graphicEl>
                                          </p:spTgt>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3">
                                            <p:graphicEl>
                                              <a:chart seriesIdx="5" categoryIdx="2" bldStep="ptInSeries"/>
                                            </p:graphicEl>
                                          </p:spTgt>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3">
                                            <p:graphicEl>
                                              <a:chart seriesIdx="5" categoryIdx="3" bldStep="ptInSeries"/>
                                            </p:graphicEl>
                                          </p:spTgt>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3">
                                            <p:graphicEl>
                                              <a:chart seriesIdx="5" categoryIdx="4" bldStep="ptInSeries"/>
                                            </p:graphicEl>
                                          </p:spTgt>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3">
                                            <p:graphicEl>
                                              <a:chart seriesIdx="5" categoryIdx="5" bldStep="ptIn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El"/>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Distribution of the Population by Income Class </a:t>
            </a:r>
            <a:br>
              <a:rPr lang="en-US" dirty="0" smtClean="0"/>
            </a:br>
            <a:r>
              <a:rPr lang="en-US" sz="3200" dirty="0" smtClean="0"/>
              <a:t>Market and Disposable Income</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2480616226"/>
              </p:ext>
            </p:extLst>
          </p:nvPr>
        </p:nvGraphicFramePr>
        <p:xfrm>
          <a:off x="608875" y="1809086"/>
          <a:ext cx="7932774" cy="47662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22889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chart seriesIdx="0" categoryIdx="0" bldStep="ptIn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chart seriesIdx="0" categoryIdx="1" bldStep="ptIn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chart seriesIdx="0" categoryIdx="2" bldStep="ptIn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chart seriesIdx="0" categoryIdx="3" bldStep="ptIn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chart seriesIdx="0" categoryIdx="4" bldStep="ptIn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graphicEl>
                                              <a:chart seriesIdx="0" categoryIdx="5" bldStep="ptInSeries"/>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graphicEl>
                                              <a:chart seriesIdx="1" categoryIdx="0" bldStep="ptInSeries"/>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graphicEl>
                                              <a:chart seriesIdx="1" categoryIdx="1" bldStep="ptInSeries"/>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graphicEl>
                                              <a:chart seriesIdx="1" categoryIdx="2" bldStep="ptInSeries"/>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graphicEl>
                                              <a:chart seriesIdx="1" categoryIdx="3" bldStep="ptInSeries"/>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graphicEl>
                                              <a:chart seriesIdx="1" categoryIdx="4" bldStep="ptInSeries"/>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graphicEl>
                                              <a:chart seriesIdx="1" categoryIdx="5" bldStep="ptInSeries"/>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graphicEl>
                                              <a:chart seriesIdx="2" categoryIdx="0" bldStep="ptInSeries"/>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graphicEl>
                                              <a:chart seriesIdx="2" categoryIdx="1" bldStep="ptInSeries"/>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graphicEl>
                                              <a:chart seriesIdx="2" categoryIdx="2" bldStep="ptInSeries"/>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graphicEl>
                                              <a:chart seriesIdx="2" categoryIdx="3" bldStep="ptInSeries"/>
                                            </p:graphic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
                                            <p:graphicEl>
                                              <a:chart seriesIdx="2" categoryIdx="4" bldStep="ptInSeries"/>
                                            </p:graphic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
                                            <p:graphicEl>
                                              <a:chart seriesIdx="2" categoryIdx="5" bldStep="ptInSeries"/>
                                            </p:graphic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
                                            <p:graphicEl>
                                              <a:chart seriesIdx="3" categoryIdx="0" bldStep="ptInSeries"/>
                                            </p:graphic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
                                            <p:graphicEl>
                                              <a:chart seriesIdx="3" categoryIdx="1" bldStep="ptInSeries"/>
                                            </p:graphic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
                                            <p:graphicEl>
                                              <a:chart seriesIdx="3" categoryIdx="2" bldStep="ptInSeries"/>
                                            </p:graphic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
                                            <p:graphicEl>
                                              <a:chart seriesIdx="3" categoryIdx="3" bldStep="ptInSeries"/>
                                            </p:graphic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
                                            <p:graphicEl>
                                              <a:chart seriesIdx="3" categoryIdx="4" bldStep="ptInSeries"/>
                                            </p:graphic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
                                            <p:graphicEl>
                                              <a:chart seriesIdx="3" categoryIdx="5" bldStep="ptInSeries"/>
                                            </p:graphic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
                                            <p:graphicEl>
                                              <a:chart seriesIdx="4" categoryIdx="0" bldStep="ptInSeries"/>
                                            </p:graphic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
                                            <p:graphicEl>
                                              <a:chart seriesIdx="4" categoryIdx="1" bldStep="ptInSeries"/>
                                            </p:graphic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
                                            <p:graphicEl>
                                              <a:chart seriesIdx="4" categoryIdx="2" bldStep="ptInSeries"/>
                                            </p:graphic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
                                            <p:graphicEl>
                                              <a:chart seriesIdx="4" categoryIdx="3" bldStep="ptInSeries"/>
                                            </p:graphic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3">
                                            <p:graphicEl>
                                              <a:chart seriesIdx="4" categoryIdx="4" bldStep="ptInSeries"/>
                                            </p:graphic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3">
                                            <p:graphicEl>
                                              <a:chart seriesIdx="4" categoryIdx="5" bldStep="ptInSeries"/>
                                            </p:graphic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3">
                                            <p:graphicEl>
                                              <a:chart seriesIdx="5" categoryIdx="0" bldStep="ptInSeries"/>
                                            </p:graphicEl>
                                          </p:spTgt>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3">
                                            <p:graphicEl>
                                              <a:chart seriesIdx="5" categoryIdx="1" bldStep="ptInSeries"/>
                                            </p:graphicEl>
                                          </p:spTgt>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3">
                                            <p:graphicEl>
                                              <a:chart seriesIdx="5" categoryIdx="2" bldStep="ptInSeries"/>
                                            </p:graphicEl>
                                          </p:spTgt>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3">
                                            <p:graphicEl>
                                              <a:chart seriesIdx="5" categoryIdx="3" bldStep="ptInSeries"/>
                                            </p:graphicEl>
                                          </p:spTgt>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3">
                                            <p:graphicEl>
                                              <a:chart seriesIdx="5" categoryIdx="4" bldStep="ptInSeries"/>
                                            </p:graphicEl>
                                          </p:spTgt>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3">
                                            <p:graphicEl>
                                              <a:chart seriesIdx="5" categoryIdx="5" bldStep="ptIn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El"/>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Equalizing Opportunities</a:t>
            </a:r>
            <a:endParaRPr lang="en-US" dirty="0"/>
          </a:p>
        </p:txBody>
      </p:sp>
      <p:pic>
        <p:nvPicPr>
          <p:cNvPr id="3" name="Picture 2"/>
          <p:cNvPicPr>
            <a:picLocks noChangeAspect="1"/>
          </p:cNvPicPr>
          <p:nvPr/>
        </p:nvPicPr>
        <p:blipFill>
          <a:blip r:embed="rId2"/>
          <a:stretch>
            <a:fillRect/>
          </a:stretch>
        </p:blipFill>
        <p:spPr>
          <a:xfrm>
            <a:off x="582111" y="1144569"/>
            <a:ext cx="8058817" cy="5417941"/>
          </a:xfrm>
          <a:prstGeom prst="rect">
            <a:avLst/>
          </a:prstGeom>
        </p:spPr>
      </p:pic>
    </p:spTree>
    <p:extLst>
      <p:ext uri="{BB962C8B-B14F-4D97-AF65-F5344CB8AC3E}">
        <p14:creationId xmlns:p14="http://schemas.microsoft.com/office/powerpoint/2010/main" val="31799759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Assessing Characteristics of Fiscal Interventions</a:t>
            </a:r>
            <a:endParaRPr lang="en-US" dirty="0"/>
          </a:p>
        </p:txBody>
      </p:sp>
      <p:sp>
        <p:nvSpPr>
          <p:cNvPr id="3" name="Content Placeholder 2"/>
          <p:cNvSpPr>
            <a:spLocks noGrp="1"/>
          </p:cNvSpPr>
          <p:nvPr>
            <p:ph idx="1"/>
          </p:nvPr>
        </p:nvSpPr>
        <p:spPr/>
        <p:txBody>
          <a:bodyPr/>
          <a:lstStyle/>
          <a:p>
            <a:r>
              <a:rPr lang="en-US" dirty="0" smtClean="0"/>
              <a:t>Progressivity:</a:t>
            </a:r>
          </a:p>
          <a:p>
            <a:pPr lvl="1"/>
            <a:r>
              <a:rPr lang="en-US" dirty="0" smtClean="0"/>
              <a:t>Taxes:</a:t>
            </a:r>
          </a:p>
          <a:p>
            <a:pPr lvl="2"/>
            <a:r>
              <a:rPr lang="en-US" dirty="0" smtClean="0"/>
              <a:t>Pro</a:t>
            </a:r>
            <a:r>
              <a:rPr lang="en-US" dirty="0" smtClean="0"/>
              <a:t>gressive if share paid is higher than market income share for ethno-racial group with higher per capita income</a:t>
            </a:r>
          </a:p>
          <a:p>
            <a:pPr lvl="2"/>
            <a:r>
              <a:rPr lang="en-US" dirty="0" smtClean="0"/>
              <a:t>Regressive if share paid is higher than market income share for ethno-racial group with lower per capita income</a:t>
            </a:r>
            <a:endParaRPr lang="en-US" dirty="0"/>
          </a:p>
        </p:txBody>
      </p:sp>
    </p:spTree>
    <p:extLst>
      <p:ext uri="{BB962C8B-B14F-4D97-AF65-F5344CB8AC3E}">
        <p14:creationId xmlns:p14="http://schemas.microsoft.com/office/powerpoint/2010/main" val="239182926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Assessing Characteristics of Fiscal Interventions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Progressivity:</a:t>
            </a:r>
          </a:p>
          <a:p>
            <a:pPr lvl="1"/>
            <a:r>
              <a:rPr lang="en-US" dirty="0" smtClean="0"/>
              <a:t>Transfers:</a:t>
            </a:r>
          </a:p>
          <a:p>
            <a:pPr lvl="2"/>
            <a:r>
              <a:rPr lang="en-US" dirty="0" smtClean="0"/>
              <a:t>Pro</a:t>
            </a:r>
            <a:r>
              <a:rPr lang="en-US" dirty="0" smtClean="0"/>
              <a:t>gressive if share </a:t>
            </a:r>
            <a:r>
              <a:rPr lang="en-US" dirty="0" smtClean="0"/>
              <a:t>rece</a:t>
            </a:r>
            <a:r>
              <a:rPr lang="en-US" dirty="0" smtClean="0"/>
              <a:t>ived is higher than market income share for ethno-racial group with lower per capita income</a:t>
            </a:r>
          </a:p>
          <a:p>
            <a:pPr lvl="2"/>
            <a:r>
              <a:rPr lang="en-US" dirty="0" smtClean="0"/>
              <a:t>Progressive in absolute terms if share received is higher than population share for ethno-racial group with lower per capita income</a:t>
            </a:r>
          </a:p>
          <a:p>
            <a:pPr lvl="2"/>
            <a:endParaRPr lang="en-US" dirty="0" smtClean="0"/>
          </a:p>
          <a:p>
            <a:pPr lvl="2"/>
            <a:r>
              <a:rPr lang="en-US" dirty="0" smtClean="0"/>
              <a:t>Regressive if share received is lower than market income share for ethno-racial group with lower per capita income</a:t>
            </a:r>
            <a:endParaRPr lang="en-US" dirty="0"/>
          </a:p>
        </p:txBody>
      </p:sp>
    </p:spTree>
    <p:extLst>
      <p:ext uri="{BB962C8B-B14F-4D97-AF65-F5344CB8AC3E}">
        <p14:creationId xmlns:p14="http://schemas.microsoft.com/office/powerpoint/2010/main" val="388062097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058048208"/>
              </p:ext>
            </p:extLst>
          </p:nvPr>
        </p:nvGraphicFramePr>
        <p:xfrm>
          <a:off x="131831" y="643617"/>
          <a:ext cx="8790215" cy="5514232"/>
        </p:xfrm>
        <a:graphic>
          <a:graphicData uri="http://schemas.openxmlformats.org/presentationml/2006/ole">
            <mc:AlternateContent xmlns:mc="http://schemas.openxmlformats.org/markup-compatibility/2006">
              <mc:Choice xmlns:v="urn:schemas-microsoft-com:vml" Requires="v">
                <p:oleObj spid="_x0000_s2064" name="Document" r:id="rId3" imgW="5486400" imgH="3441700" progId="Word.Document.12">
                  <p:embed/>
                </p:oleObj>
              </mc:Choice>
              <mc:Fallback>
                <p:oleObj name="Document" r:id="rId3" imgW="5486400" imgH="3441700" progId="Word.Document.12">
                  <p:embed/>
                  <p:pic>
                    <p:nvPicPr>
                      <p:cNvPr id="0" name=""/>
                      <p:cNvPicPr/>
                      <p:nvPr/>
                    </p:nvPicPr>
                    <p:blipFill>
                      <a:blip r:embed="rId4"/>
                      <a:stretch>
                        <a:fillRect/>
                      </a:stretch>
                    </p:blipFill>
                    <p:spPr>
                      <a:xfrm>
                        <a:off x="131831" y="643617"/>
                        <a:ext cx="8790215" cy="5514232"/>
                      </a:xfrm>
                      <a:prstGeom prst="rect">
                        <a:avLst/>
                      </a:prstGeom>
                    </p:spPr>
                  </p:pic>
                </p:oleObj>
              </mc:Fallback>
            </mc:AlternateContent>
          </a:graphicData>
        </a:graphic>
      </p:graphicFrame>
    </p:spTree>
    <p:extLst>
      <p:ext uri="{BB962C8B-B14F-4D97-AF65-F5344CB8AC3E}">
        <p14:creationId xmlns:p14="http://schemas.microsoft.com/office/powerpoint/2010/main" val="324222731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6577" y="397090"/>
            <a:ext cx="6193790" cy="6114382"/>
          </a:xfrm>
          <a:prstGeom prst="rect">
            <a:avLst/>
          </a:prstGeom>
        </p:spPr>
      </p:pic>
    </p:spTree>
    <p:extLst>
      <p:ext uri="{BB962C8B-B14F-4D97-AF65-F5344CB8AC3E}">
        <p14:creationId xmlns:p14="http://schemas.microsoft.com/office/powerpoint/2010/main" val="28480737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97594"/>
          </a:xfrm>
          <a:noFill/>
        </p:spPr>
        <p:txBody>
          <a:bodyPr>
            <a:noAutofit/>
          </a:bodyPr>
          <a:lstStyle/>
          <a:p>
            <a:r>
              <a:rPr lang="en-US" sz="2800" dirty="0" smtClean="0">
                <a:solidFill>
                  <a:srgbClr val="000000"/>
                </a:solidFill>
              </a:rPr>
              <a:t>Commitment to Equity (CEQ</a:t>
            </a:r>
            <a:r>
              <a:rPr lang="en-US" sz="2800" dirty="0" smtClean="0">
                <a:solidFill>
                  <a:srgbClr val="000000"/>
                </a:solidFill>
              </a:rPr>
              <a:t>)</a:t>
            </a:r>
            <a:r>
              <a:rPr lang="en-US" sz="2800" dirty="0" smtClean="0">
                <a:solidFill>
                  <a:srgbClr val="000000"/>
                </a:solidFill>
                <a:hlinkClick r:id="rId2"/>
              </a:rPr>
              <a:t> </a:t>
            </a:r>
            <a:r>
              <a:rPr lang="en-US" sz="2800" dirty="0" smtClean="0">
                <a:solidFill>
                  <a:srgbClr val="000000"/>
                </a:solidFill>
                <a:hlinkClick r:id="rId2"/>
              </a:rPr>
              <a:t>www.commitmentoequity.org</a:t>
            </a:r>
            <a:endParaRPr lang="en-US" sz="2800" dirty="0">
              <a:solidFill>
                <a:srgbClr val="000000"/>
              </a:solidFill>
            </a:endParaRPr>
          </a:p>
        </p:txBody>
      </p:sp>
      <p:sp>
        <p:nvSpPr>
          <p:cNvPr id="3" name="Slide Number Placeholder 2"/>
          <p:cNvSpPr>
            <a:spLocks noGrp="1"/>
          </p:cNvSpPr>
          <p:nvPr>
            <p:ph type="sldNum" sz="quarter" idx="12"/>
          </p:nvPr>
        </p:nvSpPr>
        <p:spPr/>
        <p:txBody>
          <a:bodyPr/>
          <a:lstStyle/>
          <a:p>
            <a:fld id="{C7789032-6420-1A47-9CB8-EBE3ED9DBAE1}" type="slidenum">
              <a:rPr lang="en-US" smtClean="0"/>
              <a:pPr/>
              <a:t>2</a:t>
            </a:fld>
            <a:endParaRPr lang="en-US"/>
          </a:p>
        </p:txBody>
      </p:sp>
      <p:pic>
        <p:nvPicPr>
          <p:cNvPr id="5" name="Picture 4"/>
          <p:cNvPicPr>
            <a:picLocks noChangeAspect="1"/>
          </p:cNvPicPr>
          <p:nvPr/>
        </p:nvPicPr>
        <p:blipFill>
          <a:blip r:embed="rId3"/>
          <a:stretch>
            <a:fillRect/>
          </a:stretch>
        </p:blipFill>
        <p:spPr>
          <a:xfrm>
            <a:off x="1713932" y="1287234"/>
            <a:ext cx="4718177" cy="5570766"/>
          </a:xfrm>
          <a:prstGeom prst="rect">
            <a:avLst/>
          </a:prstGeom>
        </p:spPr>
      </p:pic>
    </p:spTree>
    <p:extLst>
      <p:ext uri="{BB962C8B-B14F-4D97-AF65-F5344CB8AC3E}">
        <p14:creationId xmlns:p14="http://schemas.microsoft.com/office/powerpoint/2010/main" val="72913958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10805" y="129332"/>
            <a:ext cx="4498133" cy="6563942"/>
          </a:xfrm>
          <a:prstGeom prst="rect">
            <a:avLst/>
          </a:prstGeom>
        </p:spPr>
      </p:pic>
    </p:spTree>
    <p:extLst>
      <p:ext uri="{BB962C8B-B14F-4D97-AF65-F5344CB8AC3E}">
        <p14:creationId xmlns:p14="http://schemas.microsoft.com/office/powerpoint/2010/main" val="74336053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11304" y="445481"/>
            <a:ext cx="6974648" cy="6011183"/>
          </a:xfrm>
          <a:prstGeom prst="rect">
            <a:avLst/>
          </a:prstGeom>
        </p:spPr>
      </p:pic>
    </p:spTree>
    <p:extLst>
      <p:ext uri="{BB962C8B-B14F-4D97-AF65-F5344CB8AC3E}">
        <p14:creationId xmlns:p14="http://schemas.microsoft.com/office/powerpoint/2010/main" val="192347145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Assessing Characteristics of Fiscal Interventions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Scale Effect</a:t>
            </a:r>
          </a:p>
          <a:p>
            <a:pPr marL="0" indent="0">
              <a:buNone/>
            </a:pPr>
            <a:r>
              <a:rPr lang="en-US" dirty="0" smtClean="0"/>
              <a:t>For poor population:</a:t>
            </a:r>
          </a:p>
          <a:p>
            <a:pPr lvl="1"/>
            <a:r>
              <a:rPr lang="en-US" dirty="0" smtClean="0"/>
              <a:t>Coverage</a:t>
            </a:r>
            <a:endParaRPr lang="en-US" dirty="0"/>
          </a:p>
          <a:p>
            <a:pPr lvl="1"/>
            <a:r>
              <a:rPr lang="en-US" dirty="0" smtClean="0"/>
              <a:t>Per capita transfers </a:t>
            </a:r>
          </a:p>
          <a:p>
            <a:endParaRPr lang="en-US" dirty="0" smtClean="0"/>
          </a:p>
          <a:p>
            <a:r>
              <a:rPr lang="en-US" dirty="0" smtClean="0"/>
              <a:t>Horizontal inequity</a:t>
            </a:r>
          </a:p>
          <a:p>
            <a:pPr marL="0" indent="0">
              <a:buNone/>
            </a:pPr>
            <a:r>
              <a:rPr lang="en-US" dirty="0" smtClean="0"/>
              <a:t>For poor population:</a:t>
            </a:r>
          </a:p>
          <a:p>
            <a:pPr lvl="1"/>
            <a:r>
              <a:rPr lang="en-US" dirty="0" smtClean="0"/>
              <a:t>Incidence of a transfer (tax) higher (lower) for ethno-racial group with lower poverty rates</a:t>
            </a:r>
            <a:endParaRPr lang="en-US" dirty="0"/>
          </a:p>
        </p:txBody>
      </p:sp>
    </p:spTree>
    <p:extLst>
      <p:ext uri="{BB962C8B-B14F-4D97-AF65-F5344CB8AC3E}">
        <p14:creationId xmlns:p14="http://schemas.microsoft.com/office/powerpoint/2010/main" val="151820890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Bolivia: Post-Fiscal Income </a:t>
            </a:r>
            <a:r>
              <a:rPr lang="en-US" dirty="0" err="1" smtClean="0"/>
              <a:t>wrt</a:t>
            </a:r>
            <a:r>
              <a:rPr lang="en-US" dirty="0" smtClean="0"/>
              <a:t> Market Income</a:t>
            </a:r>
            <a:endParaRPr lang="en-US" dirty="0"/>
          </a:p>
        </p:txBody>
      </p:sp>
      <p:pic>
        <p:nvPicPr>
          <p:cNvPr id="3" name="Picture 2"/>
          <p:cNvPicPr>
            <a:picLocks noChangeAspect="1"/>
          </p:cNvPicPr>
          <p:nvPr/>
        </p:nvPicPr>
        <p:blipFill>
          <a:blip r:embed="rId2"/>
          <a:stretch>
            <a:fillRect/>
          </a:stretch>
        </p:blipFill>
        <p:spPr>
          <a:xfrm>
            <a:off x="457201" y="1879600"/>
            <a:ext cx="8663182" cy="4824040"/>
          </a:xfrm>
          <a:prstGeom prst="rect">
            <a:avLst/>
          </a:prstGeom>
        </p:spPr>
      </p:pic>
    </p:spTree>
    <p:extLst>
      <p:ext uri="{BB962C8B-B14F-4D97-AF65-F5344CB8AC3E}">
        <p14:creationId xmlns:p14="http://schemas.microsoft.com/office/powerpoint/2010/main" val="324537505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Ethno-Racial Divide is not Reduced More in Bolivia?</a:t>
            </a:r>
            <a:endParaRPr lang="en-US" dirty="0"/>
          </a:p>
        </p:txBody>
      </p:sp>
      <p:sp>
        <p:nvSpPr>
          <p:cNvPr id="3" name="Content Placeholder 2"/>
          <p:cNvSpPr>
            <a:spLocks noGrp="1"/>
          </p:cNvSpPr>
          <p:nvPr>
            <p:ph idx="1"/>
          </p:nvPr>
        </p:nvSpPr>
        <p:spPr>
          <a:xfrm>
            <a:off x="457199" y="1600200"/>
            <a:ext cx="8433229" cy="5050516"/>
          </a:xfrm>
        </p:spPr>
        <p:txBody>
          <a:bodyPr>
            <a:normAutofit fontScale="77500" lnSpcReduction="20000"/>
          </a:bodyPr>
          <a:lstStyle/>
          <a:p>
            <a:r>
              <a:rPr lang="en-US" dirty="0"/>
              <a:t>The indigenous population has a higher coverage rate and receives a higher per capita transfer on average than the nonindigenous. </a:t>
            </a:r>
            <a:endParaRPr lang="en-US" dirty="0" smtClean="0"/>
          </a:p>
          <a:p>
            <a:endParaRPr lang="en-US" dirty="0" smtClean="0"/>
          </a:p>
          <a:p>
            <a:r>
              <a:rPr lang="en-US" dirty="0" smtClean="0"/>
              <a:t> </a:t>
            </a:r>
            <a:r>
              <a:rPr lang="en-US" dirty="0"/>
              <a:t>The largest transfer program in terms of its budget is </a:t>
            </a:r>
            <a:r>
              <a:rPr lang="en-US" i="1" dirty="0" err="1"/>
              <a:t>Renta</a:t>
            </a:r>
            <a:r>
              <a:rPr lang="en-US" i="1" dirty="0"/>
              <a:t> </a:t>
            </a:r>
            <a:r>
              <a:rPr lang="en-US" i="1" dirty="0" err="1"/>
              <a:t>Dignidad</a:t>
            </a:r>
            <a:r>
              <a:rPr lang="en-US" i="1" dirty="0"/>
              <a:t>,</a:t>
            </a:r>
            <a:r>
              <a:rPr lang="en-US" dirty="0"/>
              <a:t> a noncontributory </a:t>
            </a:r>
            <a:r>
              <a:rPr lang="en-US" dirty="0" smtClean="0"/>
              <a:t>universal pension </a:t>
            </a:r>
            <a:r>
              <a:rPr lang="en-US" dirty="0"/>
              <a:t>for all citizens over 60 years old; in 2009 (year of the survey), this program represented 1.4 percent of GDP (Table Bolivia-8).  </a:t>
            </a:r>
            <a:endParaRPr lang="en-US" dirty="0" smtClean="0"/>
          </a:p>
          <a:p>
            <a:endParaRPr lang="en-US" dirty="0" smtClean="0"/>
          </a:p>
          <a:p>
            <a:r>
              <a:rPr lang="en-US" dirty="0" smtClean="0"/>
              <a:t> </a:t>
            </a:r>
            <a:r>
              <a:rPr lang="en-US" dirty="0"/>
              <a:t>Because the transfer under this program is practically the same in per capita terms for all individuals of the eligible age, its concentration coefficient is around zero (Figure Bolivia-2).  </a:t>
            </a:r>
            <a:endParaRPr lang="en-US" dirty="0" smtClean="0"/>
          </a:p>
        </p:txBody>
      </p:sp>
    </p:spTree>
    <p:extLst>
      <p:ext uri="{BB962C8B-B14F-4D97-AF65-F5344CB8AC3E}">
        <p14:creationId xmlns:p14="http://schemas.microsoft.com/office/powerpoint/2010/main" val="120263917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Ethno-Racial Divide is not Reduced More in Bolivia?</a:t>
            </a:r>
            <a:endParaRPr lang="en-US" dirty="0"/>
          </a:p>
        </p:txBody>
      </p:sp>
      <p:sp>
        <p:nvSpPr>
          <p:cNvPr id="3" name="Content Placeholder 2"/>
          <p:cNvSpPr>
            <a:spLocks noGrp="1"/>
          </p:cNvSpPr>
          <p:nvPr>
            <p:ph idx="1"/>
          </p:nvPr>
        </p:nvSpPr>
        <p:spPr>
          <a:xfrm>
            <a:off x="457200" y="1600200"/>
            <a:ext cx="8229600" cy="5085799"/>
          </a:xfrm>
        </p:spPr>
        <p:txBody>
          <a:bodyPr>
            <a:normAutofit/>
          </a:bodyPr>
          <a:lstStyle/>
          <a:p>
            <a:r>
              <a:rPr lang="en-US" dirty="0" smtClean="0"/>
              <a:t>In </a:t>
            </a:r>
            <a:r>
              <a:rPr lang="en-US" dirty="0"/>
              <a:t>other words, the universal nature of the largest cash transfer in Bolivia is one of the reasons why the cash transfers programs are not able to do more to reduce the ethnic divide in terms of poverty rates and the large presence of the indigenous population among the poor. </a:t>
            </a:r>
            <a:endParaRPr lang="en-US" dirty="0" smtClean="0"/>
          </a:p>
          <a:p>
            <a:pPr marL="0" indent="0">
              <a:buNone/>
            </a:pPr>
            <a:endParaRPr lang="en-US" dirty="0" smtClean="0"/>
          </a:p>
        </p:txBody>
      </p:sp>
    </p:spTree>
    <p:extLst>
      <p:ext uri="{BB962C8B-B14F-4D97-AF65-F5344CB8AC3E}">
        <p14:creationId xmlns:p14="http://schemas.microsoft.com/office/powerpoint/2010/main" val="288918629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Ethno-Racial Divide is not Reduced More in Bolivia?</a:t>
            </a:r>
            <a:endParaRPr lang="en-US" dirty="0"/>
          </a:p>
        </p:txBody>
      </p:sp>
      <p:sp>
        <p:nvSpPr>
          <p:cNvPr id="3" name="Content Placeholder 2"/>
          <p:cNvSpPr>
            <a:spLocks noGrp="1"/>
          </p:cNvSpPr>
          <p:nvPr>
            <p:ph idx="1"/>
          </p:nvPr>
        </p:nvSpPr>
        <p:spPr>
          <a:xfrm>
            <a:off x="457200" y="1600200"/>
            <a:ext cx="8229600" cy="5032875"/>
          </a:xfrm>
        </p:spPr>
        <p:txBody>
          <a:bodyPr>
            <a:normAutofit fontScale="92500" lnSpcReduction="20000"/>
          </a:bodyPr>
          <a:lstStyle/>
          <a:p>
            <a:r>
              <a:rPr lang="en-US" dirty="0" smtClean="0"/>
              <a:t>This </a:t>
            </a:r>
            <a:r>
              <a:rPr lang="en-US" dirty="0"/>
              <a:t>is particularly so because Bolivia does not </a:t>
            </a:r>
            <a:r>
              <a:rPr lang="en-US" dirty="0" smtClean="0"/>
              <a:t>have </a:t>
            </a:r>
            <a:r>
              <a:rPr lang="en-US" dirty="0"/>
              <a:t>large-scale anti-poverty programs (such as </a:t>
            </a:r>
            <a:r>
              <a:rPr lang="en-US" dirty="0" err="1"/>
              <a:t>Bolsa</a:t>
            </a:r>
            <a:r>
              <a:rPr lang="en-US" dirty="0"/>
              <a:t> </a:t>
            </a:r>
            <a:r>
              <a:rPr lang="en-US" dirty="0" err="1"/>
              <a:t>Familia</a:t>
            </a:r>
            <a:r>
              <a:rPr lang="en-US" dirty="0"/>
              <a:t> and </a:t>
            </a:r>
            <a:r>
              <a:rPr lang="en-US" dirty="0" err="1"/>
              <a:t>Oportunidades</a:t>
            </a:r>
            <a:r>
              <a:rPr lang="en-US" dirty="0"/>
              <a:t>). </a:t>
            </a:r>
            <a:endParaRPr lang="en-US" dirty="0" smtClean="0"/>
          </a:p>
          <a:p>
            <a:r>
              <a:rPr lang="en-US" dirty="0" smtClean="0"/>
              <a:t> </a:t>
            </a:r>
            <a:r>
              <a:rPr lang="en-US" dirty="0"/>
              <a:t>In fact, leaving out </a:t>
            </a:r>
            <a:r>
              <a:rPr lang="en-US" dirty="0" err="1"/>
              <a:t>Renta</a:t>
            </a:r>
            <a:r>
              <a:rPr lang="en-US" dirty="0"/>
              <a:t> </a:t>
            </a:r>
            <a:r>
              <a:rPr lang="en-US" dirty="0" err="1"/>
              <a:t>Dignidad</a:t>
            </a:r>
            <a:r>
              <a:rPr lang="en-US" dirty="0"/>
              <a:t> and </a:t>
            </a:r>
            <a:r>
              <a:rPr lang="en-US" dirty="0" err="1" smtClean="0"/>
              <a:t>Benemeritos</a:t>
            </a:r>
            <a:r>
              <a:rPr lang="en-US" dirty="0" smtClean="0"/>
              <a:t>, </a:t>
            </a:r>
            <a:r>
              <a:rPr lang="en-US" dirty="0"/>
              <a:t>the government spends a paltry of  .31 percent of GDP in cash transfers (Bono </a:t>
            </a:r>
            <a:r>
              <a:rPr lang="en-US" dirty="0" err="1"/>
              <a:t>Juancito</a:t>
            </a:r>
            <a:r>
              <a:rPr lang="en-US" dirty="0"/>
              <a:t> Pinto and Bono Juana </a:t>
            </a:r>
            <a:r>
              <a:rPr lang="en-US" dirty="0" err="1"/>
              <a:t>Azurduy</a:t>
            </a:r>
            <a:r>
              <a:rPr lang="en-US" dirty="0"/>
              <a:t>) and .21 percent on school feeding programs. </a:t>
            </a:r>
            <a:endParaRPr lang="en-US" dirty="0" smtClean="0"/>
          </a:p>
          <a:p>
            <a:r>
              <a:rPr lang="en-US" dirty="0" smtClean="0"/>
              <a:t> </a:t>
            </a:r>
            <a:r>
              <a:rPr lang="en-US" dirty="0"/>
              <a:t>Clearly, children are getting the short-end of the stick in Bolivia.  </a:t>
            </a:r>
          </a:p>
        </p:txBody>
      </p:sp>
    </p:spTree>
    <p:extLst>
      <p:ext uri="{BB962C8B-B14F-4D97-AF65-F5344CB8AC3E}">
        <p14:creationId xmlns:p14="http://schemas.microsoft.com/office/powerpoint/2010/main" val="215661219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Ethno-Racial Divide is not Reduced More in Brazil?</a:t>
            </a:r>
            <a:endParaRPr lang="en-US" dirty="0"/>
          </a:p>
        </p:txBody>
      </p:sp>
      <p:pic>
        <p:nvPicPr>
          <p:cNvPr id="5" name="Picture 4"/>
          <p:cNvPicPr>
            <a:picLocks noChangeAspect="1"/>
          </p:cNvPicPr>
          <p:nvPr/>
        </p:nvPicPr>
        <p:blipFill>
          <a:blip r:embed="rId2"/>
          <a:stretch>
            <a:fillRect/>
          </a:stretch>
        </p:blipFill>
        <p:spPr>
          <a:xfrm>
            <a:off x="617391" y="1651000"/>
            <a:ext cx="8299247" cy="4593970"/>
          </a:xfrm>
          <a:prstGeom prst="rect">
            <a:avLst/>
          </a:prstGeom>
        </p:spPr>
      </p:pic>
    </p:spTree>
    <p:extLst>
      <p:ext uri="{BB962C8B-B14F-4D97-AF65-F5344CB8AC3E}">
        <p14:creationId xmlns:p14="http://schemas.microsoft.com/office/powerpoint/2010/main" val="348673598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Ethno-Racial Divide is not Reduced More in Brazil?</a:t>
            </a:r>
            <a:endParaRPr lang="en-US" dirty="0"/>
          </a:p>
        </p:txBody>
      </p:sp>
      <p:sp>
        <p:nvSpPr>
          <p:cNvPr id="3" name="Content Placeholder 2"/>
          <p:cNvSpPr>
            <a:spLocks noGrp="1"/>
          </p:cNvSpPr>
          <p:nvPr>
            <p:ph idx="1"/>
          </p:nvPr>
        </p:nvSpPr>
        <p:spPr/>
        <p:txBody>
          <a:bodyPr>
            <a:normAutofit fontScale="85000" lnSpcReduction="10000"/>
          </a:bodyPr>
          <a:lstStyle/>
          <a:p>
            <a:pPr>
              <a:buFont typeface="Symbol" charset="0"/>
              <a:buChar char=""/>
            </a:pPr>
            <a:r>
              <a:rPr lang="en-AU" dirty="0" smtClean="0"/>
              <a:t>Special </a:t>
            </a:r>
            <a:r>
              <a:rPr lang="en-AU" dirty="0"/>
              <a:t>Circumstances Pensions </a:t>
            </a:r>
            <a:endParaRPr lang="en-AU" dirty="0" smtClean="0"/>
          </a:p>
          <a:p>
            <a:r>
              <a:rPr lang="en-AU" dirty="0" smtClean="0"/>
              <a:t>include </a:t>
            </a:r>
            <a:r>
              <a:rPr lang="en-AU" dirty="0"/>
              <a:t>social protection programs against illness, disability, widowhood, orphanhood and other adverse shocks that, </a:t>
            </a:r>
            <a:endParaRPr lang="en-AU" dirty="0" smtClean="0"/>
          </a:p>
          <a:p>
            <a:r>
              <a:rPr lang="en-AU" dirty="0" smtClean="0"/>
              <a:t>although </a:t>
            </a:r>
            <a:r>
              <a:rPr lang="en-AU" dirty="0"/>
              <a:t>they are paid through the formal social security system to which beneficiaries need to be enrolled, </a:t>
            </a:r>
            <a:endParaRPr lang="en-AU" dirty="0" smtClean="0"/>
          </a:p>
          <a:p>
            <a:r>
              <a:rPr lang="en-AU" dirty="0" smtClean="0"/>
              <a:t>individuals </a:t>
            </a:r>
            <a:r>
              <a:rPr lang="en-AU" dirty="0"/>
              <a:t>can be eligible to receive the benefit even if they have not made contributions to the system (see Table Brazil-8 for a brief description of cash transfers). </a:t>
            </a:r>
            <a:endParaRPr lang="en-US" dirty="0"/>
          </a:p>
        </p:txBody>
      </p:sp>
    </p:spTree>
    <p:extLst>
      <p:ext uri="{BB962C8B-B14F-4D97-AF65-F5344CB8AC3E}">
        <p14:creationId xmlns:p14="http://schemas.microsoft.com/office/powerpoint/2010/main" val="54010367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Ethno-Racial Divide is not Reduced More in Brazil?</a:t>
            </a:r>
            <a:endParaRPr lang="en-US" dirty="0"/>
          </a:p>
        </p:txBody>
      </p:sp>
      <p:sp>
        <p:nvSpPr>
          <p:cNvPr id="3" name="Content Placeholder 2"/>
          <p:cNvSpPr>
            <a:spLocks noGrp="1"/>
          </p:cNvSpPr>
          <p:nvPr>
            <p:ph idx="1"/>
          </p:nvPr>
        </p:nvSpPr>
        <p:spPr>
          <a:xfrm>
            <a:off x="457200" y="1600200"/>
            <a:ext cx="8503788" cy="4962311"/>
          </a:xfrm>
        </p:spPr>
        <p:txBody>
          <a:bodyPr>
            <a:normAutofit fontScale="85000" lnSpcReduction="10000"/>
          </a:bodyPr>
          <a:lstStyle/>
          <a:p>
            <a:r>
              <a:rPr lang="en-AU" dirty="0" smtClean="0"/>
              <a:t>Special </a:t>
            </a:r>
            <a:r>
              <a:rPr lang="en-AU" dirty="0"/>
              <a:t>Circumstances Pensions </a:t>
            </a:r>
            <a:r>
              <a:rPr lang="en-AU" dirty="0" smtClean="0"/>
              <a:t>Coverage: </a:t>
            </a:r>
            <a:r>
              <a:rPr lang="en-AU" dirty="0"/>
              <a:t>is higher for the white population and especially so among the poorest groups. </a:t>
            </a:r>
            <a:endParaRPr lang="en-AU" dirty="0" smtClean="0"/>
          </a:p>
          <a:p>
            <a:r>
              <a:rPr lang="en-AU" dirty="0" smtClean="0"/>
              <a:t>The </a:t>
            </a:r>
            <a:r>
              <a:rPr lang="en-AU" dirty="0"/>
              <a:t>per capita benefit is also higher for the white population as a whole and all income groups, including the poorest.  </a:t>
            </a:r>
            <a:endParaRPr lang="en-AU" dirty="0" smtClean="0"/>
          </a:p>
          <a:p>
            <a:r>
              <a:rPr lang="en-AU" dirty="0" smtClean="0"/>
              <a:t>The </a:t>
            </a:r>
            <a:r>
              <a:rPr lang="en-AU" dirty="0"/>
              <a:t>white population also benefits more from the Scholarships program primarily because the average per capita transfer is higher. </a:t>
            </a:r>
            <a:endParaRPr lang="en-AU" dirty="0" smtClean="0"/>
          </a:p>
          <a:p>
            <a:r>
              <a:rPr lang="en-AU" dirty="0" smtClean="0"/>
              <a:t>The </a:t>
            </a:r>
            <a:r>
              <a:rPr lang="en-AU" dirty="0"/>
              <a:t>poorer groups among the white population have not only higher per capita transfers but also higher coverage.</a:t>
            </a:r>
            <a:r>
              <a:rPr lang="en-US" dirty="0" smtClean="0">
                <a:effectLst/>
              </a:rPr>
              <a:t> </a:t>
            </a:r>
            <a:endParaRPr lang="en-US" dirty="0"/>
          </a:p>
        </p:txBody>
      </p:sp>
    </p:spTree>
    <p:extLst>
      <p:ext uri="{BB962C8B-B14F-4D97-AF65-F5344CB8AC3E}">
        <p14:creationId xmlns:p14="http://schemas.microsoft.com/office/powerpoint/2010/main" val="790536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CEQ by Ethnicity and Race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Bolivia: Paz-</a:t>
            </a:r>
            <a:r>
              <a:rPr lang="en-US" dirty="0" err="1" smtClean="0"/>
              <a:t>Arauco</a:t>
            </a:r>
            <a:r>
              <a:rPr lang="en-US" dirty="0" smtClean="0"/>
              <a:t>, Grey-Molina, Jimenez and </a:t>
            </a:r>
            <a:r>
              <a:rPr lang="en-US" dirty="0" err="1" smtClean="0"/>
              <a:t>Ya</a:t>
            </a:r>
            <a:r>
              <a:rPr lang="en-US" dirty="0" err="1" smtClean="0"/>
              <a:t>ñez</a:t>
            </a:r>
            <a:endParaRPr lang="en-US" dirty="0" smtClean="0"/>
          </a:p>
          <a:p>
            <a:endParaRPr lang="en-US" dirty="0" smtClean="0"/>
          </a:p>
          <a:p>
            <a:r>
              <a:rPr lang="en-US" dirty="0" smtClean="0"/>
              <a:t>Brazil: Higgins and Pereira</a:t>
            </a:r>
          </a:p>
          <a:p>
            <a:endParaRPr lang="en-US" dirty="0" smtClean="0"/>
          </a:p>
          <a:p>
            <a:r>
              <a:rPr lang="en-US" dirty="0" smtClean="0"/>
              <a:t>Guatemala: Cabrera, Lustig and Moran</a:t>
            </a:r>
          </a:p>
          <a:p>
            <a:pPr marL="0" indent="0">
              <a:buNone/>
            </a:pPr>
            <a:r>
              <a:rPr lang="en-US" dirty="0" smtClean="0"/>
              <a:t>(under verification)</a:t>
            </a:r>
          </a:p>
          <a:p>
            <a:pPr marL="0" indent="0">
              <a:buNone/>
            </a:pPr>
            <a:endParaRPr lang="en-US" dirty="0" smtClean="0"/>
          </a:p>
          <a:p>
            <a:r>
              <a:rPr lang="en-US" dirty="0" smtClean="0"/>
              <a:t>Uruguay: </a:t>
            </a:r>
            <a:r>
              <a:rPr lang="en-US" dirty="0" err="1" smtClean="0"/>
              <a:t>Bucheli</a:t>
            </a:r>
            <a:r>
              <a:rPr lang="en-US" dirty="0" smtClean="0"/>
              <a:t>, Rossi and </a:t>
            </a:r>
            <a:r>
              <a:rPr lang="en-US" dirty="0" err="1" smtClean="0"/>
              <a:t>Amabile</a:t>
            </a:r>
            <a:endParaRPr lang="en-US" dirty="0"/>
          </a:p>
        </p:txBody>
      </p:sp>
    </p:spTree>
    <p:extLst>
      <p:ext uri="{BB962C8B-B14F-4D97-AF65-F5344CB8AC3E}">
        <p14:creationId xmlns:p14="http://schemas.microsoft.com/office/powerpoint/2010/main" val="294922903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Brazil: Post-Fiscal Income </a:t>
            </a:r>
            <a:r>
              <a:rPr lang="en-US" dirty="0" err="1" smtClean="0"/>
              <a:t>wrt</a:t>
            </a:r>
            <a:r>
              <a:rPr lang="en-US" dirty="0" smtClean="0"/>
              <a:t> Market Income</a:t>
            </a:r>
            <a:endParaRPr lang="en-US" dirty="0"/>
          </a:p>
        </p:txBody>
      </p:sp>
      <p:pic>
        <p:nvPicPr>
          <p:cNvPr id="3" name="Picture 2"/>
          <p:cNvPicPr>
            <a:picLocks noChangeAspect="1"/>
          </p:cNvPicPr>
          <p:nvPr/>
        </p:nvPicPr>
        <p:blipFill>
          <a:blip r:embed="rId2"/>
          <a:stretch>
            <a:fillRect/>
          </a:stretch>
        </p:blipFill>
        <p:spPr>
          <a:xfrm>
            <a:off x="457200" y="1574799"/>
            <a:ext cx="8566524" cy="4846581"/>
          </a:xfrm>
          <a:prstGeom prst="rect">
            <a:avLst/>
          </a:prstGeom>
        </p:spPr>
      </p:pic>
    </p:spTree>
    <p:extLst>
      <p:ext uri="{BB962C8B-B14F-4D97-AF65-F5344CB8AC3E}">
        <p14:creationId xmlns:p14="http://schemas.microsoft.com/office/powerpoint/2010/main" val="3439145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Uruguay: the “Poster Child”</a:t>
            </a:r>
            <a:endParaRPr lang="en-US" dirty="0"/>
          </a:p>
        </p:txBody>
      </p:sp>
      <p:sp>
        <p:nvSpPr>
          <p:cNvPr id="3" name="Content Placeholder 2"/>
          <p:cNvSpPr>
            <a:spLocks noGrp="1"/>
          </p:cNvSpPr>
          <p:nvPr>
            <p:ph idx="1"/>
          </p:nvPr>
        </p:nvSpPr>
        <p:spPr/>
        <p:txBody>
          <a:bodyPr>
            <a:normAutofit fontScale="85000" lnSpcReduction="20000"/>
          </a:bodyPr>
          <a:lstStyle/>
          <a:p>
            <a:r>
              <a:rPr lang="en-US" dirty="0"/>
              <a:t>M</a:t>
            </a:r>
            <a:r>
              <a:rPr lang="en-US" dirty="0" smtClean="0"/>
              <a:t>easured </a:t>
            </a:r>
            <a:r>
              <a:rPr lang="en-US" dirty="0"/>
              <a:t>in terms of outcomes, direct taxes and cash transfers reduce quite a bit the ethno-racial divide in Uruguay in the (disposable) income space. </a:t>
            </a:r>
            <a:endParaRPr lang="en-US" dirty="0" smtClean="0"/>
          </a:p>
          <a:p>
            <a:r>
              <a:rPr lang="en-US" dirty="0" smtClean="0"/>
              <a:t>While </a:t>
            </a:r>
            <a:r>
              <a:rPr lang="en-US" dirty="0"/>
              <a:t>poverty rates remain lower for the white population, the distance is shortened substantially. </a:t>
            </a:r>
            <a:endParaRPr lang="en-US" dirty="0" smtClean="0"/>
          </a:p>
          <a:p>
            <a:r>
              <a:rPr lang="en-US" dirty="0" smtClean="0"/>
              <a:t>Also</a:t>
            </a:r>
            <a:r>
              <a:rPr lang="en-US" dirty="0"/>
              <a:t>, the nonwhites are no longer overrepresented among the ultra-poor and a notable share of the </a:t>
            </a:r>
            <a:r>
              <a:rPr lang="en-US" dirty="0" err="1"/>
              <a:t>Afrodescendants</a:t>
            </a:r>
            <a:r>
              <a:rPr lang="en-US" dirty="0"/>
              <a:t> is moved from the poor to the vulnerable and middle income class.  </a:t>
            </a:r>
            <a:endParaRPr lang="en-US" dirty="0" smtClean="0"/>
          </a:p>
          <a:p>
            <a:endParaRPr lang="en-US" dirty="0"/>
          </a:p>
        </p:txBody>
      </p:sp>
    </p:spTree>
    <p:extLst>
      <p:ext uri="{BB962C8B-B14F-4D97-AF65-F5344CB8AC3E}">
        <p14:creationId xmlns:p14="http://schemas.microsoft.com/office/powerpoint/2010/main" val="13092320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Uruguay</a:t>
            </a:r>
            <a:endParaRPr lang="en-US" dirty="0"/>
          </a:p>
        </p:txBody>
      </p:sp>
      <p:sp>
        <p:nvSpPr>
          <p:cNvPr id="3" name="Content Placeholder 2"/>
          <p:cNvSpPr>
            <a:spLocks noGrp="1"/>
          </p:cNvSpPr>
          <p:nvPr>
            <p:ph idx="1"/>
          </p:nvPr>
        </p:nvSpPr>
        <p:spPr/>
        <p:txBody>
          <a:bodyPr>
            <a:normAutofit/>
          </a:bodyPr>
          <a:lstStyle/>
          <a:p>
            <a:r>
              <a:rPr lang="en-US" dirty="0" smtClean="0"/>
              <a:t>There </a:t>
            </a:r>
            <a:r>
              <a:rPr lang="en-US" dirty="0"/>
              <a:t>are no visible ethno-racial inequities in health spending except those related to quality. </a:t>
            </a:r>
            <a:endParaRPr lang="en-US" dirty="0" smtClean="0"/>
          </a:p>
          <a:p>
            <a:r>
              <a:rPr lang="en-US" dirty="0" smtClean="0"/>
              <a:t>In </a:t>
            </a:r>
            <a:r>
              <a:rPr lang="en-US" dirty="0"/>
              <a:t>education, the inequity is probably associated with higher repetition rates among the nonwhites as well as a lower access to tertiary education.</a:t>
            </a:r>
          </a:p>
          <a:p>
            <a:endParaRPr lang="en-US" dirty="0"/>
          </a:p>
        </p:txBody>
      </p:sp>
    </p:spTree>
    <p:extLst>
      <p:ext uri="{BB962C8B-B14F-4D97-AF65-F5344CB8AC3E}">
        <p14:creationId xmlns:p14="http://schemas.microsoft.com/office/powerpoint/2010/main" val="2158774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675775" y="564517"/>
            <a:ext cx="6085710" cy="5874506"/>
          </a:xfrm>
          <a:prstGeom prst="rect">
            <a:avLst/>
          </a:prstGeom>
          <a:noFill/>
          <a:ln>
            <a:noFill/>
          </a:ln>
        </p:spPr>
      </p:pic>
    </p:spTree>
    <p:extLst>
      <p:ext uri="{BB962C8B-B14F-4D97-AF65-F5344CB8AC3E}">
        <p14:creationId xmlns:p14="http://schemas.microsoft.com/office/powerpoint/2010/main" val="246792024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p:spPr>
        <p:txBody>
          <a:bodyPr>
            <a:noAutofit/>
          </a:bodyPr>
          <a:lstStyle/>
          <a:p>
            <a:r>
              <a:rPr lang="en-US" sz="3600" b="1" dirty="0" smtClean="0"/>
              <a:t>Budget Size </a:t>
            </a:r>
            <a:r>
              <a:rPr lang="en-US" sz="3600" b="1" dirty="0" smtClean="0"/>
              <a:t>and Composition</a:t>
            </a:r>
            <a:r>
              <a:rPr lang="en-US" sz="3600" b="1" dirty="0" smtClean="0"/>
              <a:t/>
            </a:r>
            <a:br>
              <a:rPr lang="en-US" sz="3600" b="1" dirty="0" smtClean="0"/>
            </a:br>
            <a:r>
              <a:rPr lang="en-US" sz="3600" b="1" dirty="0" smtClean="0"/>
              <a:t>Primary and Social Spending as % of GDP</a:t>
            </a:r>
            <a:endParaRPr lang="en-US" sz="3600" b="1" dirty="0"/>
          </a:p>
        </p:txBody>
      </p:sp>
      <p:sp>
        <p:nvSpPr>
          <p:cNvPr id="4" name="Slide Number Placeholder 3"/>
          <p:cNvSpPr>
            <a:spLocks noGrp="1"/>
          </p:cNvSpPr>
          <p:nvPr>
            <p:ph type="sldNum" sz="quarter" idx="12"/>
          </p:nvPr>
        </p:nvSpPr>
        <p:spPr/>
        <p:txBody>
          <a:bodyPr/>
          <a:lstStyle/>
          <a:p>
            <a:fld id="{C7789032-6420-1A47-9CB8-EBE3ED9DBAE1}" type="slidenum">
              <a:rPr lang="en-US" smtClean="0"/>
              <a:pPr/>
              <a:t>5</a:t>
            </a:fld>
            <a:endParaRPr lang="en-US"/>
          </a:p>
        </p:txBody>
      </p:sp>
      <p:pic>
        <p:nvPicPr>
          <p:cNvPr id="5" name="Picture 4"/>
          <p:cNvPicPr>
            <a:picLocks noChangeAspect="1"/>
          </p:cNvPicPr>
          <p:nvPr/>
        </p:nvPicPr>
        <p:blipFill>
          <a:blip r:embed="rId3"/>
          <a:stretch>
            <a:fillRect/>
          </a:stretch>
        </p:blipFill>
        <p:spPr>
          <a:xfrm>
            <a:off x="253999" y="1949450"/>
            <a:ext cx="8654863" cy="4406900"/>
          </a:xfrm>
          <a:prstGeom prst="rect">
            <a:avLst/>
          </a:prstGeom>
        </p:spPr>
      </p:pic>
    </p:spTree>
    <p:extLst>
      <p:ext uri="{BB962C8B-B14F-4D97-AF65-F5344CB8AC3E}">
        <p14:creationId xmlns:p14="http://schemas.microsoft.com/office/powerpoint/2010/main" val="3513390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2050"/>
            <a:ext cx="9144000" cy="1738983"/>
          </a:xfrm>
          <a:solidFill>
            <a:srgbClr val="FFFFFF"/>
          </a:solidFill>
        </p:spPr>
        <p:txBody>
          <a:bodyPr>
            <a:noAutofit/>
          </a:bodyPr>
          <a:lstStyle/>
          <a:p>
            <a:pPr algn="ctr"/>
            <a:r>
              <a:rPr lang="en-US" sz="3800" b="1" dirty="0" smtClean="0"/>
              <a:t>Fiscal Policy and Inequality </a:t>
            </a:r>
            <a:br>
              <a:rPr lang="en-US" sz="3800" b="1" dirty="0" smtClean="0"/>
            </a:br>
            <a:r>
              <a:rPr lang="en-US" sz="3200" b="1" dirty="0" err="1" smtClean="0"/>
              <a:t>Gini</a:t>
            </a:r>
            <a:r>
              <a:rPr lang="en-US" sz="3200" b="1" dirty="0" smtClean="0"/>
              <a:t> Coefficient by Income Concept </a:t>
            </a:r>
            <a:endParaRPr lang="en-US" sz="3200" dirty="0"/>
          </a:p>
        </p:txBody>
      </p:sp>
      <p:sp>
        <p:nvSpPr>
          <p:cNvPr id="3" name="Slide Number Placeholder 2"/>
          <p:cNvSpPr>
            <a:spLocks noGrp="1"/>
          </p:cNvSpPr>
          <p:nvPr>
            <p:ph type="sldNum" sz="quarter" idx="12"/>
          </p:nvPr>
        </p:nvSpPr>
        <p:spPr/>
        <p:txBody>
          <a:bodyPr/>
          <a:lstStyle/>
          <a:p>
            <a:fld id="{12C0D499-FC2D-EC42-9311-10E1B0656D4F}" type="slidenum">
              <a:rPr lang="en-US" smtClean="0"/>
              <a:t>6</a:t>
            </a:fld>
            <a:endParaRPr lang="en-US"/>
          </a:p>
        </p:txBody>
      </p:sp>
      <p:graphicFrame>
        <p:nvGraphicFramePr>
          <p:cNvPr id="9" name="Chart 8"/>
          <p:cNvGraphicFramePr>
            <a:graphicFrameLocks/>
          </p:cNvGraphicFramePr>
          <p:nvPr>
            <p:extLst>
              <p:ext uri="{D42A27DB-BD31-4B8C-83A1-F6EECF244321}">
                <p14:modId xmlns:p14="http://schemas.microsoft.com/office/powerpoint/2010/main" val="2194710220"/>
              </p:ext>
            </p:extLst>
          </p:nvPr>
        </p:nvGraphicFramePr>
        <p:xfrm>
          <a:off x="118533" y="1085055"/>
          <a:ext cx="8906933" cy="54342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321323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chart seriesIdx="0"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chart seriesIdx="1"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chart seriesIdx="2"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graphicEl>
                                              <a:chart seriesIdx="3" categoryIdx="-4" bldStep="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graphicEl>
                                              <a:chart seriesIdx="4" categoryIdx="-4" bldStep="series"/>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graphicEl>
                                              <a:chart seriesIdx="5" categoryIdx="-4" bldStep="series"/>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graphicEl>
                                              <a:chart seriesIdx="6" categoryIdx="-4" bldStep="series"/>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graphicEl>
                                              <a:chart seriesIdx="7" categoryIdx="-4" bldStep="series"/>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graphicEl>
                                              <a:chart seriesIdx="8" categoryIdx="-4" bldStep="series"/>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graphicEl>
                                              <a:chart seriesIdx="9" categoryIdx="-4" bldStep="series"/>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graphicEl>
                                              <a:chart seriesIdx="10"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9" grpId="0">
        <p:bldSub>
          <a:bldChart bld="series"/>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p:spPr>
        <p:txBody>
          <a:bodyPr>
            <a:normAutofit fontScale="90000"/>
          </a:bodyPr>
          <a:lstStyle/>
          <a:p>
            <a:r>
              <a:rPr lang="en-US" b="1" dirty="0" smtClean="0"/>
              <a:t>Fiscal Policy and Poverty</a:t>
            </a:r>
            <a:br>
              <a:rPr lang="en-US" b="1" dirty="0" smtClean="0"/>
            </a:br>
            <a:r>
              <a:rPr lang="en-US" b="1" dirty="0" smtClean="0"/>
              <a:t>Headcount Ratio</a:t>
            </a:r>
            <a:endParaRPr lang="en-US" b="1" dirty="0"/>
          </a:p>
        </p:txBody>
      </p:sp>
      <p:sp>
        <p:nvSpPr>
          <p:cNvPr id="3" name="Slide Number Placeholder 2"/>
          <p:cNvSpPr>
            <a:spLocks noGrp="1"/>
          </p:cNvSpPr>
          <p:nvPr>
            <p:ph type="sldNum" sz="quarter" idx="12"/>
          </p:nvPr>
        </p:nvSpPr>
        <p:spPr/>
        <p:txBody>
          <a:bodyPr/>
          <a:lstStyle/>
          <a:p>
            <a:fld id="{12C0D499-FC2D-EC42-9311-10E1B0656D4F}" type="slidenum">
              <a:rPr lang="en-US" smtClean="0"/>
              <a:t>7</a:t>
            </a:fld>
            <a:endParaRPr lang="en-US"/>
          </a:p>
        </p:txBody>
      </p:sp>
      <p:graphicFrame>
        <p:nvGraphicFramePr>
          <p:cNvPr id="4" name="Gini"/>
          <p:cNvGraphicFramePr>
            <a:graphicFrameLocks/>
          </p:cNvGraphicFramePr>
          <p:nvPr>
            <p:extLst>
              <p:ext uri="{D42A27DB-BD31-4B8C-83A1-F6EECF244321}">
                <p14:modId xmlns:p14="http://schemas.microsoft.com/office/powerpoint/2010/main" val="3417038584"/>
              </p:ext>
            </p:extLst>
          </p:nvPr>
        </p:nvGraphicFramePr>
        <p:xfrm>
          <a:off x="627590" y="1575858"/>
          <a:ext cx="7906809" cy="47804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54546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chart seriesIdx="3"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chart seriesIdx="4" categoryIdx="-4" bldStep="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chart seriesIdx="5"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Measuring the Ethno-Racial Divide</a:t>
            </a:r>
            <a:endParaRPr lang="en-US" dirty="0"/>
          </a:p>
        </p:txBody>
      </p:sp>
      <p:sp>
        <p:nvSpPr>
          <p:cNvPr id="3" name="Content Placeholder 2"/>
          <p:cNvSpPr>
            <a:spLocks noGrp="1"/>
          </p:cNvSpPr>
          <p:nvPr>
            <p:ph idx="1"/>
          </p:nvPr>
        </p:nvSpPr>
        <p:spPr>
          <a:xfrm>
            <a:off x="457199" y="1600200"/>
            <a:ext cx="8501963" cy="5114291"/>
          </a:xfrm>
        </p:spPr>
        <p:txBody>
          <a:bodyPr>
            <a:normAutofit fontScale="92500" lnSpcReduction="20000"/>
          </a:bodyPr>
          <a:lstStyle/>
          <a:p>
            <a:pPr marL="514350" indent="-514350">
              <a:buAutoNum type="arabicPeriod"/>
            </a:pPr>
            <a:r>
              <a:rPr lang="en-US" i="1" dirty="0" smtClean="0"/>
              <a:t>Poverty: </a:t>
            </a:r>
            <a:r>
              <a:rPr lang="en-US" dirty="0" smtClean="0"/>
              <a:t>poverty </a:t>
            </a:r>
            <a:r>
              <a:rPr lang="en-US" dirty="0"/>
              <a:t>rates by ethnic and </a:t>
            </a:r>
            <a:r>
              <a:rPr lang="en-US" dirty="0" smtClean="0"/>
              <a:t>racial groups </a:t>
            </a:r>
            <a:r>
              <a:rPr lang="en-US" dirty="0"/>
              <a:t>and the ethno-racial composition of the </a:t>
            </a:r>
            <a:r>
              <a:rPr lang="en-US" dirty="0" smtClean="0"/>
              <a:t>poor </a:t>
            </a:r>
          </a:p>
          <a:p>
            <a:pPr marL="514350" indent="-514350">
              <a:buAutoNum type="arabicPeriod"/>
            </a:pPr>
            <a:r>
              <a:rPr lang="en-US" i="1" dirty="0" smtClean="0"/>
              <a:t>Inequality</a:t>
            </a:r>
            <a:r>
              <a:rPr lang="en-US" dirty="0" smtClean="0"/>
              <a:t>: </a:t>
            </a:r>
            <a:r>
              <a:rPr lang="en-US" dirty="0" smtClean="0"/>
              <a:t>ratio of income per capita between and </a:t>
            </a:r>
            <a:r>
              <a:rPr lang="en-US" dirty="0" smtClean="0"/>
              <a:t>the distribution of population within groups </a:t>
            </a:r>
          </a:p>
          <a:p>
            <a:pPr marL="514350" indent="-514350">
              <a:buAutoNum type="arabicPeriod"/>
            </a:pPr>
            <a:r>
              <a:rPr lang="en-US" i="1" dirty="0" smtClean="0"/>
              <a:t>Inequality of opportunity: </a:t>
            </a:r>
            <a:r>
              <a:rPr lang="en-US" dirty="0" smtClean="0"/>
              <a:t>a measure of equalization of incomes across circumstances </a:t>
            </a:r>
          </a:p>
          <a:p>
            <a:pPr marL="514350" indent="-514350">
              <a:buAutoNum type="arabicPeriod"/>
            </a:pPr>
            <a:r>
              <a:rPr lang="en-US" i="1" dirty="0" smtClean="0"/>
              <a:t>Equity in Public Services: </a:t>
            </a:r>
            <a:r>
              <a:rPr lang="en-US" dirty="0" smtClean="0"/>
              <a:t>use </a:t>
            </a:r>
            <a:r>
              <a:rPr lang="en-US" dirty="0"/>
              <a:t>of public education and health services by ethnic and racial </a:t>
            </a:r>
            <a:r>
              <a:rPr lang="en-US" dirty="0" smtClean="0"/>
              <a:t>groups</a:t>
            </a:r>
            <a:endParaRPr lang="en-US" dirty="0"/>
          </a:p>
        </p:txBody>
      </p:sp>
    </p:spTree>
    <p:extLst>
      <p:ext uri="{BB962C8B-B14F-4D97-AF65-F5344CB8AC3E}">
        <p14:creationId xmlns:p14="http://schemas.microsoft.com/office/powerpoint/2010/main" val="377300275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Poverty</a:t>
            </a:r>
            <a:br>
              <a:rPr lang="en-US" dirty="0" smtClean="0"/>
            </a:br>
            <a:r>
              <a:rPr lang="en-US" sz="4000" dirty="0" smtClean="0"/>
              <a:t>Headcount Ratio US2.50ppp/day</a:t>
            </a:r>
            <a:endParaRPr lang="en-US" sz="4000" dirty="0"/>
          </a:p>
        </p:txBody>
      </p:sp>
      <p:graphicFrame>
        <p:nvGraphicFramePr>
          <p:cNvPr id="4" name="Chart 3"/>
          <p:cNvGraphicFramePr>
            <a:graphicFrameLocks/>
          </p:cNvGraphicFramePr>
          <p:nvPr>
            <p:extLst>
              <p:ext uri="{D42A27DB-BD31-4B8C-83A1-F6EECF244321}">
                <p14:modId xmlns:p14="http://schemas.microsoft.com/office/powerpoint/2010/main" val="2826353143"/>
              </p:ext>
            </p:extLst>
          </p:nvPr>
        </p:nvGraphicFramePr>
        <p:xfrm>
          <a:off x="457200" y="1682313"/>
          <a:ext cx="8229600" cy="48409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75767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chart seriesIdx="3"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chart seriesIdx="4" categoryIdx="-4" bldStep="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chart seriesIdx="5"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838</TotalTime>
  <Words>1062</Words>
  <Application>Microsoft Macintosh PowerPoint</Application>
  <PresentationFormat>On-screen Show (4:3)</PresentationFormat>
  <Paragraphs>101</Paragraphs>
  <Slides>32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Office Theme</vt:lpstr>
      <vt:lpstr>Microsoft Word Document</vt:lpstr>
      <vt:lpstr>Fiscal Policy and the Ethno-Racial Divide: Bolivia, Brazil and Uruguay</vt:lpstr>
      <vt:lpstr>Commitment to Equity (CEQ) www.commitmentoequity.org</vt:lpstr>
      <vt:lpstr>CEQ by Ethnicity and Race</vt:lpstr>
      <vt:lpstr>PowerPoint Presentation</vt:lpstr>
      <vt:lpstr>Budget Size and Composition Primary and Social Spending as % of GDP</vt:lpstr>
      <vt:lpstr>Fiscal Policy and Inequality  Gini Coefficient by Income Concept </vt:lpstr>
      <vt:lpstr>Fiscal Policy and Poverty Headcount Ratio</vt:lpstr>
      <vt:lpstr>Measuring the Ethno-Racial Divide</vt:lpstr>
      <vt:lpstr>Poverty Headcount Ratio US2.50ppp/day</vt:lpstr>
      <vt:lpstr>Ethno-Racial Composition of the Population by Income Class  (thresholds from Ferreira et al., 2013)</vt:lpstr>
      <vt:lpstr>Ethno-Racial Composition of the Population by Income Class Market and Disposable Income  </vt:lpstr>
      <vt:lpstr>Ratio of Income Per Capita Between Ethno-Racial Groups</vt:lpstr>
      <vt:lpstr>Distribution of the Population by Income Class  (thresholds from Ferreira et al., 2013)</vt:lpstr>
      <vt:lpstr>Distribution of the Population by Income Class  Market and Disposable Income</vt:lpstr>
      <vt:lpstr>Equalizing Opportunities</vt:lpstr>
      <vt:lpstr>Assessing Characteristics of Fiscal Interventions</vt:lpstr>
      <vt:lpstr>Assessing Characteristics of Fiscal Interventions</vt:lpstr>
      <vt:lpstr>PowerPoint Presentation</vt:lpstr>
      <vt:lpstr>PowerPoint Presentation</vt:lpstr>
      <vt:lpstr>PowerPoint Presentation</vt:lpstr>
      <vt:lpstr>PowerPoint Presentation</vt:lpstr>
      <vt:lpstr>Assessing Characteristics of Fiscal Interventions</vt:lpstr>
      <vt:lpstr>Bolivia: Post-Fiscal Income wrt Market Income</vt:lpstr>
      <vt:lpstr>Why Ethno-Racial Divide is not Reduced More in Bolivia?</vt:lpstr>
      <vt:lpstr>Why Ethno-Racial Divide is not Reduced More in Bolivia?</vt:lpstr>
      <vt:lpstr>Why Ethno-Racial Divide is not Reduced More in Bolivia?</vt:lpstr>
      <vt:lpstr>Why Ethno-Racial Divide is not Reduced More in Brazil?</vt:lpstr>
      <vt:lpstr>Why Ethno-Racial Divide is not Reduced More in Brazil?</vt:lpstr>
      <vt:lpstr>Why Ethno-Racial Divide is not Reduced More in Brazil?</vt:lpstr>
      <vt:lpstr>Brazil: Post-Fiscal Income wrt Market Income</vt:lpstr>
      <vt:lpstr>Uruguay: the “Poster Child”</vt:lpstr>
      <vt:lpstr>Uruguay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Fiscal Policy and the Ethno-Racial Divide: Bolivia, Brazil and Uruguay</dc:title>
  <dc:creator>Nora Lustig</dc:creator>
  <cp:lastModifiedBy>Nora Lustig</cp:lastModifiedBy>
  <cp:revision>35</cp:revision>
  <dcterms:created xsi:type="dcterms:W3CDTF">2013-11-20T23:08:00Z</dcterms:created>
  <dcterms:modified xsi:type="dcterms:W3CDTF">2013-11-21T13:06:35Z</dcterms:modified>
</cp:coreProperties>
</file>